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7" r:id="rId10"/>
    <p:sldId id="265" r:id="rId11"/>
    <p:sldId id="268" r:id="rId12"/>
    <p:sldId id="26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48" autoAdjust="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57B7FA-95DC-4CF9-9812-AB14D81AED6E}"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25594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7B7FA-95DC-4CF9-9812-AB14D81AED6E}"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56508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7B7FA-95DC-4CF9-9812-AB14D81AED6E}"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48593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7B7FA-95DC-4CF9-9812-AB14D81AED6E}"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243551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57B7FA-95DC-4CF9-9812-AB14D81AED6E}" type="datetimeFigureOut">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3031823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57B7FA-95DC-4CF9-9812-AB14D81AED6E}"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301200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57B7FA-95DC-4CF9-9812-AB14D81AED6E}" type="datetimeFigureOut">
              <a:rPr lang="en-US" smtClean="0"/>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4134524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57B7FA-95DC-4CF9-9812-AB14D81AED6E}" type="datetimeFigureOut">
              <a:rPr lang="en-US" smtClean="0"/>
              <a:t>12/20/2020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375133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57B7FA-95DC-4CF9-9812-AB14D81AED6E}" type="datetimeFigureOut">
              <a:rPr lang="en-US" smtClean="0"/>
              <a:t>12/20/2020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2366645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57B7FA-95DC-4CF9-9812-AB14D81AED6E}"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194207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57B7FA-95DC-4CF9-9812-AB14D81AED6E}" type="datetimeFigureOut">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51032-4B4A-4DF5-8675-B899C71437CE}" type="slidenum">
              <a:rPr lang="en-US" smtClean="0"/>
              <a:t>‹#›</a:t>
            </a:fld>
            <a:endParaRPr lang="en-US"/>
          </a:p>
        </p:txBody>
      </p:sp>
    </p:spTree>
    <p:extLst>
      <p:ext uri="{BB962C8B-B14F-4D97-AF65-F5344CB8AC3E}">
        <p14:creationId xmlns:p14="http://schemas.microsoft.com/office/powerpoint/2010/main" val="122905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7B7FA-95DC-4CF9-9812-AB14D81AED6E}" type="datetimeFigureOut">
              <a:rPr lang="en-US" smtClean="0"/>
              <a:t>12/20/2020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51032-4B4A-4DF5-8675-B899C71437CE}" type="slidenum">
              <a:rPr lang="en-US" smtClean="0"/>
              <a:t>‹#›</a:t>
            </a:fld>
            <a:endParaRPr lang="en-US"/>
          </a:p>
        </p:txBody>
      </p:sp>
    </p:spTree>
    <p:extLst>
      <p:ext uri="{BB962C8B-B14F-4D97-AF65-F5344CB8AC3E}">
        <p14:creationId xmlns:p14="http://schemas.microsoft.com/office/powerpoint/2010/main" val="158390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78453" y="152400"/>
            <a:ext cx="8089074" cy="1015663"/>
          </a:xfrm>
          <a:prstGeom prst="rect">
            <a:avLst/>
          </a:prstGeom>
          <a:ln/>
        </p:spPr>
        <p:style>
          <a:lnRef idx="0">
            <a:schemeClr val="accent2"/>
          </a:lnRef>
          <a:fillRef idx="3">
            <a:schemeClr val="accent2"/>
          </a:fillRef>
          <a:effectRef idx="3">
            <a:schemeClr val="accent2"/>
          </a:effectRef>
          <a:fontRef idx="minor">
            <a:schemeClr val="lt1"/>
          </a:fontRef>
        </p:style>
        <p:txBody>
          <a:bodyPr wrap="none" rtlCol="0">
            <a:spAutoFit/>
          </a:bodyPr>
          <a:lstStyle/>
          <a:p>
            <a:pPr algn="ctr" rtl="1"/>
            <a:r>
              <a:rPr lang="fa-IR"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IranNastaliq" pitchFamily="18" charset="0"/>
                <a:cs typeface="B Titr" pitchFamily="2" charset="-78"/>
              </a:rPr>
              <a:t>همه چیز درباره ورزش کاراته</a:t>
            </a:r>
          </a:p>
        </p:txBody>
      </p:sp>
    </p:spTree>
    <p:extLst>
      <p:ext uri="{BB962C8B-B14F-4D97-AF65-F5344CB8AC3E}">
        <p14:creationId xmlns:p14="http://schemas.microsoft.com/office/powerpoint/2010/main" val="25622668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7554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fa-IR" sz="3200" b="1" dirty="0">
                <a:cs typeface="B Zar" pitchFamily="2" charset="-78"/>
              </a:rPr>
              <a:t>قوانین</a:t>
            </a:r>
          </a:p>
          <a:p>
            <a:pPr algn="ctr" rtl="1"/>
            <a:endParaRPr lang="fa-IR" sz="2400" dirty="0" smtClean="0">
              <a:cs typeface="B Titr" pitchFamily="2" charset="-78"/>
            </a:endParaRPr>
          </a:p>
          <a:p>
            <a:pPr marL="342900" indent="-342900" algn="r" rtl="1">
              <a:buFont typeface="Arial" pitchFamily="34" charset="0"/>
              <a:buChar char="•"/>
            </a:pPr>
            <a:r>
              <a:rPr lang="fa-IR" sz="2400" dirty="0">
                <a:cs typeface="B Titr" pitchFamily="2" charset="-78"/>
              </a:rPr>
              <a:t>مسابقه کاراته کومیته بر روی کف پوش‌های مربعی شکل ۸ در ۸ متری برگزار می‌شود که یک متر اضافی در تمامی جهات دارند (به این ناحیه، ناحیه ایمنی گفته می‌شود).</a:t>
            </a:r>
          </a:p>
          <a:p>
            <a:pPr marL="342900" indent="-342900" algn="r" rtl="1">
              <a:buFont typeface="Arial" pitchFamily="34" charset="0"/>
              <a:buChar char="•"/>
            </a:pPr>
            <a:r>
              <a:rPr lang="fa-IR" sz="2400" dirty="0">
                <a:cs typeface="B Titr" pitchFamily="2" charset="-78"/>
              </a:rPr>
              <a:t>زمانی که داور و قاضی‌ها در جای خود مستقر می‌شوند، رقبا باید به هم تعظیم کنند.</a:t>
            </a:r>
          </a:p>
          <a:p>
            <a:pPr marL="342900" indent="-342900" algn="r" rtl="1">
              <a:buFont typeface="Arial" pitchFamily="34" charset="0"/>
              <a:buChar char="•"/>
            </a:pPr>
            <a:r>
              <a:rPr lang="fa-IR" sz="2400" dirty="0">
                <a:cs typeface="B Titr" pitchFamily="2" charset="-78"/>
              </a:rPr>
              <a:t>مبارزه با فریاد شوبو‌ هاجیمه (</a:t>
            </a:r>
            <a:r>
              <a:rPr lang="en-US" sz="2400" dirty="0">
                <a:cs typeface="B Titr" pitchFamily="2" charset="-78"/>
              </a:rPr>
              <a:t>SHOBU HAJIME) </a:t>
            </a:r>
            <a:r>
              <a:rPr lang="fa-IR" sz="2400" dirty="0">
                <a:cs typeface="B Titr" pitchFamily="2" charset="-78"/>
              </a:rPr>
              <a:t>توسط داور شروع می‌شود.</a:t>
            </a:r>
          </a:p>
          <a:p>
            <a:pPr marL="342900" indent="-342900" algn="r" rtl="1">
              <a:buFont typeface="Arial" pitchFamily="34" charset="0"/>
              <a:buChar char="•"/>
            </a:pPr>
            <a:r>
              <a:rPr lang="fa-IR" sz="2400" dirty="0">
                <a:cs typeface="B Titr" pitchFamily="2" charset="-78"/>
              </a:rPr>
              <a:t>هر دو مبارز باید تکنیک‌های امتیازی را پیاده کنند (تکنیک‌هایی نظیر ضربات دست و پا و انداختن حریف). این حرکات با عناوین یوکو (</a:t>
            </a:r>
            <a:r>
              <a:rPr lang="en-US" sz="2400" dirty="0">
                <a:cs typeface="B Titr" pitchFamily="2" charset="-78"/>
              </a:rPr>
              <a:t>Yuko)، </a:t>
            </a:r>
            <a:r>
              <a:rPr lang="fa-IR" sz="2400" dirty="0">
                <a:cs typeface="B Titr" pitchFamily="2" charset="-78"/>
              </a:rPr>
              <a:t>وازا آری (</a:t>
            </a:r>
            <a:r>
              <a:rPr lang="en-US" sz="2400" dirty="0" err="1">
                <a:cs typeface="B Titr" pitchFamily="2" charset="-78"/>
              </a:rPr>
              <a:t>Waza-ari</a:t>
            </a:r>
            <a:r>
              <a:rPr lang="en-US" sz="2400" dirty="0">
                <a:cs typeface="B Titr" pitchFamily="2" charset="-78"/>
              </a:rPr>
              <a:t>) </a:t>
            </a:r>
            <a:r>
              <a:rPr lang="fa-IR" sz="2400" dirty="0">
                <a:cs typeface="B Titr" pitchFamily="2" charset="-78"/>
              </a:rPr>
              <a:t>و ایپون (</a:t>
            </a:r>
            <a:r>
              <a:rPr lang="en-US" sz="2400" dirty="0" err="1">
                <a:cs typeface="B Titr" pitchFamily="2" charset="-78"/>
              </a:rPr>
              <a:t>Ippon</a:t>
            </a:r>
            <a:r>
              <a:rPr lang="en-US" sz="2400" dirty="0">
                <a:cs typeface="B Titr" pitchFamily="2" charset="-78"/>
              </a:rPr>
              <a:t>) </a:t>
            </a:r>
            <a:r>
              <a:rPr lang="fa-IR" sz="2400" dirty="0">
                <a:cs typeface="B Titr" pitchFamily="2" charset="-78"/>
              </a:rPr>
              <a:t>تقسیم بندی می‌شوند و به ترتیب، یک، دو و سه امتیاز دارند.</a:t>
            </a:r>
          </a:p>
          <a:p>
            <a:pPr marL="342900" indent="-342900" algn="r" rtl="1">
              <a:buFont typeface="Arial" pitchFamily="34" charset="0"/>
              <a:buChar char="•"/>
            </a:pPr>
            <a:r>
              <a:rPr lang="fa-IR" sz="2400" dirty="0">
                <a:cs typeface="B Titr" pitchFamily="2" charset="-78"/>
              </a:rPr>
              <a:t>اگر داور عقیده داشته باشد که یک تکنیک امتیازی پیاده شده است، فریاد “یامه (</a:t>
            </a:r>
            <a:r>
              <a:rPr lang="en-US" sz="2400" dirty="0">
                <a:cs typeface="B Titr" pitchFamily="2" charset="-78"/>
              </a:rPr>
              <a:t>YAME)” </a:t>
            </a:r>
            <a:r>
              <a:rPr lang="fa-IR" sz="2400" dirty="0">
                <a:cs typeface="B Titr" pitchFamily="2" charset="-78"/>
              </a:rPr>
              <a:t>سر می‌دهد و رقبا، قاضیان و داور همه به وضعیت‌های اولیه خود باز می‌گردند.</a:t>
            </a:r>
            <a:endParaRPr lang="en-US" sz="2400" dirty="0">
              <a:cs typeface="B Titr" pitchFamily="2" charset="-78"/>
            </a:endParaRPr>
          </a:p>
        </p:txBody>
      </p:sp>
    </p:spTree>
    <p:extLst>
      <p:ext uri="{BB962C8B-B14F-4D97-AF65-F5344CB8AC3E}">
        <p14:creationId xmlns:p14="http://schemas.microsoft.com/office/powerpoint/2010/main" val="30504843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7554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fa-IR" sz="3200" b="1" dirty="0">
                <a:cs typeface="B Zar" pitchFamily="2" charset="-78"/>
              </a:rPr>
              <a:t>قوانین</a:t>
            </a:r>
          </a:p>
          <a:p>
            <a:pPr algn="ctr" rtl="1"/>
            <a:endParaRPr lang="fa-IR" sz="2400" dirty="0" smtClean="0">
              <a:cs typeface="B Titr" pitchFamily="2" charset="-78"/>
            </a:endParaRPr>
          </a:p>
          <a:p>
            <a:pPr marL="342900" indent="-342900" algn="r" rtl="1">
              <a:buFont typeface="Arial" pitchFamily="34" charset="0"/>
              <a:buChar char="•"/>
            </a:pPr>
            <a:r>
              <a:rPr lang="fa-IR" sz="2400" dirty="0">
                <a:cs typeface="B Titr" pitchFamily="2" charset="-78"/>
              </a:rPr>
              <a:t>قاضیان سپس نظر خود در مورد علامت و امتیاز حرکت را اعلام می‌کنند، داور محتوا و ناحیه حمله را مشخص می‌کند و سپس امتیاز مربوطه تخصیص داده می‌شود و رقابت با فریاد “سوزو کته‌ هاجیمه (</a:t>
            </a:r>
            <a:r>
              <a:rPr lang="en-US" sz="2400" dirty="0">
                <a:cs typeface="B Titr" pitchFamily="2" charset="-78"/>
              </a:rPr>
              <a:t>TSUZUKETE HAJIME)” </a:t>
            </a:r>
            <a:r>
              <a:rPr lang="fa-IR" sz="2400" dirty="0">
                <a:cs typeface="B Titr" pitchFamily="2" charset="-78"/>
              </a:rPr>
              <a:t>ادامه پیدا می‌کند.</a:t>
            </a:r>
          </a:p>
          <a:p>
            <a:pPr marL="342900" indent="-342900" algn="r" rtl="1">
              <a:buFont typeface="Arial" pitchFamily="34" charset="0"/>
              <a:buChar char="•"/>
            </a:pPr>
            <a:r>
              <a:rPr lang="fa-IR" sz="2400" dirty="0">
                <a:cs typeface="B Titr" pitchFamily="2" charset="-78"/>
              </a:rPr>
              <a:t>اگر یکی از رقبا هشت امتیاز در رقابت پیش بیافتد، داور کشمکش را قطع می‌کند و برنده را اعلام می‌کند.</a:t>
            </a:r>
          </a:p>
          <a:p>
            <a:pPr marL="342900" indent="-342900" algn="r" rtl="1">
              <a:buFont typeface="Arial" pitchFamily="34" charset="0"/>
              <a:buChar char="•"/>
            </a:pPr>
            <a:r>
              <a:rPr lang="fa-IR" sz="2400" dirty="0">
                <a:cs typeface="B Titr" pitchFamily="2" charset="-78"/>
              </a:rPr>
              <a:t>اگر هیچ رقیبی در زمان رقابت به میزان هشت امتیاز پیش نیافتد، مبارزی که امتیاز بیشتر دارد برنده اعلام می‌شود.</a:t>
            </a:r>
          </a:p>
          <a:p>
            <a:pPr marL="342900" indent="-342900" algn="r" rtl="1">
              <a:buFont typeface="Arial" pitchFamily="34" charset="0"/>
              <a:buChar char="•"/>
            </a:pPr>
            <a:r>
              <a:rPr lang="fa-IR" sz="2400" dirty="0">
                <a:cs typeface="B Titr" pitchFamily="2" charset="-78"/>
              </a:rPr>
              <a:t>زمانی که امتیازات برابر است، داور و قاضی‌ها در مورد برنده رقابت تصمیم می‌گیرند.</a:t>
            </a:r>
          </a:p>
          <a:p>
            <a:pPr marL="342900" indent="-342900" algn="r" rtl="1">
              <a:buFont typeface="Arial" pitchFamily="34" charset="0"/>
              <a:buChar char="•"/>
            </a:pPr>
            <a:r>
              <a:rPr lang="fa-IR" sz="2400" dirty="0">
                <a:cs typeface="B Titr" pitchFamily="2" charset="-78"/>
              </a:rPr>
              <a:t>مبارزه‌ها می‌تواند در صورت ضربه شدن یکی از مبارزان متوقف شود. همچنین با رد صلاحیت یا عدم توانایی مبارزه یکی از رقبا، مبارزه پایان می ‌یابد.</a:t>
            </a:r>
            <a:endParaRPr lang="en-US" sz="2400" dirty="0">
              <a:cs typeface="B Titr" pitchFamily="2" charset="-78"/>
            </a:endParaRPr>
          </a:p>
        </p:txBody>
      </p:sp>
    </p:spTree>
    <p:extLst>
      <p:ext uri="{BB962C8B-B14F-4D97-AF65-F5344CB8AC3E}">
        <p14:creationId xmlns:p14="http://schemas.microsoft.com/office/powerpoint/2010/main" val="15601222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8785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مطمئنا هر کدام از ما تعریف مشخصی از سبک در ذهن خود داریم، احتمالا نام شوتوکان (</a:t>
            </a:r>
            <a:r>
              <a:rPr lang="en-US" sz="3200" dirty="0">
                <a:cs typeface="B Titr" pitchFamily="2" charset="-78"/>
              </a:rPr>
              <a:t>Shotokan)، </a:t>
            </a:r>
            <a:r>
              <a:rPr lang="fa-IR" sz="3200" dirty="0">
                <a:cs typeface="B Titr" pitchFamily="2" charset="-78"/>
              </a:rPr>
              <a:t>گوجوریو (</a:t>
            </a:r>
            <a:r>
              <a:rPr lang="en-US" sz="3200" dirty="0" err="1">
                <a:cs typeface="B Titr" pitchFamily="2" charset="-78"/>
              </a:rPr>
              <a:t>Goju-Ryu</a:t>
            </a:r>
            <a:r>
              <a:rPr lang="en-US" sz="3200" dirty="0">
                <a:cs typeface="B Titr" pitchFamily="2" charset="-78"/>
              </a:rPr>
              <a:t>) </a:t>
            </a:r>
            <a:r>
              <a:rPr lang="fa-IR" sz="3200" dirty="0">
                <a:cs typeface="B Titr" pitchFamily="2" charset="-78"/>
              </a:rPr>
              <a:t>و شورین ریو (</a:t>
            </a:r>
            <a:r>
              <a:rPr lang="en-US" sz="3200" dirty="0" err="1">
                <a:cs typeface="B Titr" pitchFamily="2" charset="-78"/>
              </a:rPr>
              <a:t>Shorin-Ryu</a:t>
            </a:r>
            <a:r>
              <a:rPr lang="en-US" sz="3200" dirty="0">
                <a:cs typeface="B Titr" pitchFamily="2" charset="-78"/>
              </a:rPr>
              <a:t>) </a:t>
            </a:r>
            <a:r>
              <a:rPr lang="fa-IR" sz="3200" dirty="0">
                <a:cs typeface="B Titr" pitchFamily="2" charset="-78"/>
              </a:rPr>
              <a:t>را پیش از این شنیده اید، اما در این جا می‌خواهیم به توضیح بیشتر در مورد مفهوم سبک بپردازیم. سبک کاراته، به روش جهان بینی ورزشکار گفته می‌شود، سبک کاراته راهی است که فرد برای بیان حرکات کاراته از آن استفاده می‌کند. زمانی که به یک سبک تعلق دارید، کاراته را به صورت یک کل نمی‌بینید بلکه آن را به صورت جزئی از یک کل درک می‌کنید.</a:t>
            </a:r>
            <a:endParaRPr lang="en-US" sz="3200" dirty="0">
              <a:cs typeface="B Titr" pitchFamily="2" charset="-78"/>
            </a:endParaRPr>
          </a:p>
        </p:txBody>
      </p:sp>
    </p:spTree>
    <p:extLst>
      <p:ext uri="{BB962C8B-B14F-4D97-AF65-F5344CB8AC3E}">
        <p14:creationId xmlns:p14="http://schemas.microsoft.com/office/powerpoint/2010/main" val="14204461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489364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موضوع سبک مشابه پوشیدن عینک‌های رنگی است. اگر عینک قرمز به چشم بزنید، جهان را قرمز رنگ می‌بینید، اگر از عینک آبی رنگ استفاده کنید، جهان را به رنگ آبی می‌بینید. این که جهان آبی یا قرمز است، توهمی بیش نیست. عینک‌های شما تنها بخشی از واقعیت را نشان می‌دهند و به معنای کل واقعیت نیستند. بنابراین یک سبک کاراته به طور کلی ماهیت کاراته را نمایندگی نمی‌کند</a:t>
            </a:r>
            <a:r>
              <a:rPr lang="fa-IR" sz="3200" dirty="0" smtClean="0">
                <a:cs typeface="B Titr" pitchFamily="2" charset="-78"/>
              </a:rPr>
              <a:t>.</a:t>
            </a:r>
          </a:p>
          <a:p>
            <a:pPr algn="ctr" rtl="1"/>
            <a:endParaRPr lang="fa-IR" sz="3200" dirty="0">
              <a:cs typeface="B Titr" pitchFamily="2" charset="-78"/>
            </a:endParaRPr>
          </a:p>
        </p:txBody>
      </p:sp>
    </p:spTree>
    <p:extLst>
      <p:ext uri="{BB962C8B-B14F-4D97-AF65-F5344CB8AC3E}">
        <p14:creationId xmlns:p14="http://schemas.microsoft.com/office/powerpoint/2010/main" val="19380398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489364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چهار سبک اصلی کاراته سبک‌های گوجو ریو، شوتوکان ریو، وادو ریو و شیتو ریو هستند. هر کدام از این شکل‌ها به نحوی از کاراته ایجاد شده توسط گیچین فوناکوشی نشئت گرفته اند. هر کدام از این روش‌ها تکنیک‌های خود را دارند که به میزان زیادی بر اصول اصلی کاراته تکیه دارند. با این وجود، این سبک‌ها راه‌هایی برای هر سبک ارائه می‌دهند که خود را از دیگری متمایز کنند و در عین حال مفاهیم بنیادین را حفظ نمایند.</a:t>
            </a:r>
          </a:p>
        </p:txBody>
      </p:sp>
    </p:spTree>
    <p:extLst>
      <p:ext uri="{BB962C8B-B14F-4D97-AF65-F5344CB8AC3E}">
        <p14:creationId xmlns:p14="http://schemas.microsoft.com/office/powerpoint/2010/main" val="1993588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3709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گوجو </a:t>
            </a:r>
            <a:r>
              <a:rPr lang="fa-IR" sz="3200" dirty="0" smtClean="0">
                <a:cs typeface="B Titr" pitchFamily="2" charset="-78"/>
              </a:rPr>
              <a:t>ریو</a:t>
            </a:r>
            <a:endParaRPr lang="fa-IR" sz="3200" dirty="0">
              <a:cs typeface="B Titr" pitchFamily="2" charset="-78"/>
            </a:endParaRPr>
          </a:p>
          <a:p>
            <a:pPr algn="ctr" rtl="1"/>
            <a:r>
              <a:rPr lang="fa-IR" sz="3200" dirty="0">
                <a:cs typeface="B Titr" pitchFamily="2" charset="-78"/>
              </a:rPr>
              <a:t>گوجو ریو سبکی از کاراته است که در سال ۱۹۳۰ توسط چوجون میاگی (</a:t>
            </a:r>
            <a:r>
              <a:rPr lang="en-US" sz="3200" dirty="0" err="1">
                <a:cs typeface="B Titr" pitchFamily="2" charset="-78"/>
              </a:rPr>
              <a:t>Chojun</a:t>
            </a:r>
            <a:r>
              <a:rPr lang="en-US" sz="3200" dirty="0">
                <a:cs typeface="B Titr" pitchFamily="2" charset="-78"/>
              </a:rPr>
              <a:t> Miyagi) </a:t>
            </a:r>
            <a:r>
              <a:rPr lang="fa-IR" sz="3200" dirty="0">
                <a:cs typeface="B Titr" pitchFamily="2" charset="-78"/>
              </a:rPr>
              <a:t>ایجاد شده است، این فرد خود شاگرد کانریو هیگاونا (</a:t>
            </a:r>
            <a:r>
              <a:rPr lang="en-US" sz="3200" dirty="0" err="1">
                <a:cs typeface="B Titr" pitchFamily="2" charset="-78"/>
              </a:rPr>
              <a:t>Kanryo</a:t>
            </a:r>
            <a:r>
              <a:rPr lang="en-US" sz="3200" dirty="0">
                <a:cs typeface="B Titr" pitchFamily="2" charset="-78"/>
              </a:rPr>
              <a:t> </a:t>
            </a:r>
            <a:r>
              <a:rPr lang="en-US" sz="3200" dirty="0" err="1">
                <a:cs typeface="B Titr" pitchFamily="2" charset="-78"/>
              </a:rPr>
              <a:t>Higaonna</a:t>
            </a:r>
            <a:r>
              <a:rPr lang="en-US" sz="3200" dirty="0">
                <a:cs typeface="B Titr" pitchFamily="2" charset="-78"/>
              </a:rPr>
              <a:t>) </a:t>
            </a:r>
            <a:r>
              <a:rPr lang="fa-IR" sz="3200" dirty="0">
                <a:cs typeface="B Titr" pitchFamily="2" charset="-78"/>
              </a:rPr>
              <a:t>بوده است. این سبک شامل حرکات ضد حمله نیرومند در وضعیت‌های تهاجی و حرکات دفاعی چرخشی و نرم در موقعیت‌های دفاعی است که شبیه جیجوتسو هستند. این سبک از قدرت تنفس و مجموعه ای از حالت‌ها استفاده می‌کند که تکنیک‌های نرم و سخت را ممکن می‌کنند و به افراد امکان نمایش تفاوت میان این سبک با سبک‌های دیگر را می‌دهد.</a:t>
            </a:r>
            <a:endParaRPr lang="en-US" sz="3200" dirty="0">
              <a:cs typeface="B Titr" pitchFamily="2" charset="-78"/>
            </a:endParaRPr>
          </a:p>
        </p:txBody>
      </p:sp>
    </p:spTree>
    <p:extLst>
      <p:ext uri="{BB962C8B-B14F-4D97-AF65-F5344CB8AC3E}">
        <p14:creationId xmlns:p14="http://schemas.microsoft.com/office/powerpoint/2010/main" val="11649651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55564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2800" dirty="0">
                <a:cs typeface="B Titr" pitchFamily="2" charset="-78"/>
              </a:rPr>
              <a:t>شوتوکان</a:t>
            </a:r>
          </a:p>
          <a:p>
            <a:pPr algn="ctr" rtl="1"/>
            <a:endParaRPr lang="fa-IR" sz="2800" dirty="0">
              <a:cs typeface="B Titr" pitchFamily="2" charset="-78"/>
            </a:endParaRPr>
          </a:p>
          <a:p>
            <a:pPr algn="ctr" rtl="1"/>
            <a:r>
              <a:rPr lang="fa-IR" sz="2800" dirty="0">
                <a:cs typeface="B Titr" pitchFamily="2" charset="-78"/>
              </a:rPr>
              <a:t>شوتوکان ریو سبکی است که توسط گیچین فوناکوشی (</a:t>
            </a:r>
            <a:r>
              <a:rPr lang="en-US" sz="2800" dirty="0" err="1">
                <a:cs typeface="B Titr" pitchFamily="2" charset="-78"/>
              </a:rPr>
              <a:t>Gichin</a:t>
            </a:r>
            <a:r>
              <a:rPr lang="en-US" sz="2800" dirty="0">
                <a:cs typeface="B Titr" pitchFamily="2" charset="-78"/>
              </a:rPr>
              <a:t> Funakoshi) </a:t>
            </a:r>
            <a:r>
              <a:rPr lang="fa-IR" sz="2800" dirty="0">
                <a:cs typeface="B Titr" pitchFamily="2" charset="-78"/>
              </a:rPr>
              <a:t>ایجاد شده است و وی از نام مستعار خود در شعر برای نام گذاری آن استفاده کرده است. فوناکوشی پس از تحصیل در اکیناوا، به توکیو نقل مکان می‌کند و در سال ۱۹۳۸ این سبک را پایه گذاری می‌کند</a:t>
            </a:r>
            <a:r>
              <a:rPr lang="fa-IR" sz="2800" dirty="0" smtClean="0">
                <a:cs typeface="B Titr" pitchFamily="2" charset="-78"/>
              </a:rPr>
              <a:t>.</a:t>
            </a:r>
            <a:endParaRPr lang="fa-IR" sz="2800" dirty="0">
              <a:cs typeface="B Titr" pitchFamily="2" charset="-78"/>
            </a:endParaRPr>
          </a:p>
          <a:p>
            <a:pPr algn="ctr" rtl="1"/>
            <a:r>
              <a:rPr lang="fa-IR" sz="2800" dirty="0">
                <a:cs typeface="B Titr" pitchFamily="2" charset="-78"/>
              </a:rPr>
              <a:t>این سبک از حالت‌های متنوع و روش‌های خطی استفاده می‌کند و به هنرجو امکان وارد کردن ضرباتی شگفت انگیز به شکلی سریع و کارآمد را می‌دهد، در این راه هنرجو می‌تواند از دست‌ها، آرنج، زانو و پنجه پا برای وارد کردن ضربه استفاده کنند. این سبک کاراته محبوب ترین سبک کاراته محسوب می‌شود و در سرتاسر جهان طرفداران زیادی دارد.</a:t>
            </a:r>
            <a:endParaRPr lang="en-US" sz="2800" dirty="0">
              <a:cs typeface="B Titr" pitchFamily="2" charset="-78"/>
            </a:endParaRPr>
          </a:p>
        </p:txBody>
      </p:sp>
    </p:spTree>
    <p:extLst>
      <p:ext uri="{BB962C8B-B14F-4D97-AF65-F5344CB8AC3E}">
        <p14:creationId xmlns:p14="http://schemas.microsoft.com/office/powerpoint/2010/main" val="29469943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3709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وادو ریو</a:t>
            </a:r>
          </a:p>
          <a:p>
            <a:pPr algn="ctr" rtl="1"/>
            <a:endParaRPr lang="fa-IR" sz="3200" dirty="0">
              <a:cs typeface="B Titr" pitchFamily="2" charset="-78"/>
            </a:endParaRPr>
          </a:p>
          <a:p>
            <a:pPr algn="ctr" rtl="1"/>
            <a:r>
              <a:rPr lang="fa-IR" sz="3200" dirty="0">
                <a:cs typeface="B Titr" pitchFamily="2" charset="-78"/>
              </a:rPr>
              <a:t>این سبک از کاراته، انشعابی از شوتوکان محسوب می‌شود و به ایجاد توازن میان حرکات می‌پردازد و شباهت زیادی به هنر رزمی جیجوتسو دارد. هینوری اتسوکا (</a:t>
            </a:r>
            <a:r>
              <a:rPr lang="en-US" sz="3200" dirty="0" err="1">
                <a:cs typeface="B Titr" pitchFamily="2" charset="-78"/>
              </a:rPr>
              <a:t>Hienori</a:t>
            </a:r>
            <a:r>
              <a:rPr lang="en-US" sz="3200" dirty="0">
                <a:cs typeface="B Titr" pitchFamily="2" charset="-78"/>
              </a:rPr>
              <a:t> </a:t>
            </a:r>
            <a:r>
              <a:rPr lang="en-US" sz="3200" dirty="0" err="1">
                <a:cs typeface="B Titr" pitchFamily="2" charset="-78"/>
              </a:rPr>
              <a:t>Otsuka</a:t>
            </a:r>
            <a:r>
              <a:rPr lang="en-US" sz="3200" dirty="0">
                <a:cs typeface="B Titr" pitchFamily="2" charset="-78"/>
              </a:rPr>
              <a:t>) </a:t>
            </a:r>
            <a:r>
              <a:rPr lang="fa-IR" sz="3200" dirty="0">
                <a:cs typeface="B Titr" pitchFamily="2" charset="-78"/>
              </a:rPr>
              <a:t>در سال ۱۹۳۹ این شکل روحانی از کاراته را خلق کرد. به جای تمرکز بر تقابل‌های رو در رو، این سبک به هنرجو نحوه حرکت بدن برای جلوگیری از حملات را می‌آموزد. تمایز این روش به سبک‌های دیگر کاراته، استفاده از حالت‌های ایستاده کوتاه تر در مقایسه با باقی سبک‌ها است.</a:t>
            </a:r>
            <a:endParaRPr lang="en-US" sz="3200" dirty="0">
              <a:cs typeface="B Titr" pitchFamily="2" charset="-78"/>
            </a:endParaRPr>
          </a:p>
        </p:txBody>
      </p:sp>
    </p:spTree>
    <p:extLst>
      <p:ext uri="{BB962C8B-B14F-4D97-AF65-F5344CB8AC3E}">
        <p14:creationId xmlns:p14="http://schemas.microsoft.com/office/powerpoint/2010/main" val="7634131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26297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2800" dirty="0">
                <a:cs typeface="B Titr" pitchFamily="2" charset="-78"/>
              </a:rPr>
              <a:t>شیتو </a:t>
            </a:r>
            <a:r>
              <a:rPr lang="fa-IR" sz="2800" dirty="0" smtClean="0">
                <a:cs typeface="B Titr" pitchFamily="2" charset="-78"/>
              </a:rPr>
              <a:t>ریو</a:t>
            </a:r>
          </a:p>
          <a:p>
            <a:pPr algn="ctr" rtl="1"/>
            <a:endParaRPr lang="fa-IR" sz="2800" dirty="0">
              <a:cs typeface="B Titr" pitchFamily="2" charset="-78"/>
            </a:endParaRPr>
          </a:p>
          <a:p>
            <a:pPr algn="ctr" rtl="1"/>
            <a:r>
              <a:rPr lang="fa-IR" sz="2800" dirty="0">
                <a:cs typeface="B Titr" pitchFamily="2" charset="-78"/>
              </a:rPr>
              <a:t>این سبک در سال ۱۹۲۸ و توسط کنوا مابونی (</a:t>
            </a:r>
            <a:r>
              <a:rPr lang="en-US" sz="2800" dirty="0" err="1">
                <a:cs typeface="B Titr" pitchFamily="2" charset="-78"/>
              </a:rPr>
              <a:t>Kenwa</a:t>
            </a:r>
            <a:r>
              <a:rPr lang="en-US" sz="2800" dirty="0">
                <a:cs typeface="B Titr" pitchFamily="2" charset="-78"/>
              </a:rPr>
              <a:t> </a:t>
            </a:r>
            <a:r>
              <a:rPr lang="en-US" sz="2800" dirty="0" err="1">
                <a:cs typeface="B Titr" pitchFamily="2" charset="-78"/>
              </a:rPr>
              <a:t>Mabuni</a:t>
            </a:r>
            <a:r>
              <a:rPr lang="en-US" sz="2800" dirty="0">
                <a:cs typeface="B Titr" pitchFamily="2" charset="-78"/>
              </a:rPr>
              <a:t>) </a:t>
            </a:r>
            <a:r>
              <a:rPr lang="fa-IR" sz="2800" dirty="0">
                <a:cs typeface="B Titr" pitchFamily="2" charset="-78"/>
              </a:rPr>
              <a:t>پایه گذاری شد و تمرکز اصلی آن بر ایجاد ضربات قدرتمند دقیق است. تاکید زیاد بر تکنیک در این سبک، در پنجاه کاتایی مشخص است که هنرجویان می‌آموزند، این پنجاه کاتا، حرکات از پیش تعیین شده ای برای حمله و دفاع هستند. در اغلب موارد، این کاتاها به صورت بخشی از رقابت نمایش داده می‌شوند و نحوه انجام این حرکات بر روی هنرجویان آموزش داده می‌شود. این سبک ویژه نیازمند قدرت بدنی زیادی برای انجام حرکات است.</a:t>
            </a:r>
            <a:endParaRPr lang="en-US" sz="2800" dirty="0">
              <a:cs typeface="B Titr" pitchFamily="2" charset="-78"/>
            </a:endParaRPr>
          </a:p>
        </p:txBody>
      </p:sp>
    </p:spTree>
    <p:extLst>
      <p:ext uri="{BB962C8B-B14F-4D97-AF65-F5344CB8AC3E}">
        <p14:creationId xmlns:p14="http://schemas.microsoft.com/office/powerpoint/2010/main" val="13074889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8785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آشنایی با انواع سبک های کاراته</a:t>
            </a:r>
          </a:p>
          <a:p>
            <a:pPr algn="ctr" rtl="1"/>
            <a:endParaRPr lang="fa-IR" sz="2400" dirty="0" smtClean="0">
              <a:cs typeface="B Titr" pitchFamily="2" charset="-78"/>
            </a:endParaRPr>
          </a:p>
          <a:p>
            <a:pPr algn="ctr" rtl="1"/>
            <a:r>
              <a:rPr lang="fa-IR" sz="3200" dirty="0">
                <a:cs typeface="B Titr" pitchFamily="2" charset="-78"/>
              </a:rPr>
              <a:t>سبک‌های دیگر کاراته</a:t>
            </a:r>
          </a:p>
          <a:p>
            <a:pPr algn="ctr" rtl="1"/>
            <a:endParaRPr lang="fa-IR" sz="3200" dirty="0">
              <a:cs typeface="B Titr" pitchFamily="2" charset="-78"/>
            </a:endParaRPr>
          </a:p>
          <a:p>
            <a:pPr algn="ctr" rtl="1"/>
            <a:r>
              <a:rPr lang="fa-IR" sz="3200" dirty="0">
                <a:cs typeface="B Titr" pitchFamily="2" charset="-78"/>
              </a:rPr>
              <a:t>در کنار این چهار شاخه اصلی کاراته، سبک‌های دیگری وجود دارند که باید در نظر گرفته شوند. شورینجی ریو (</a:t>
            </a:r>
            <a:r>
              <a:rPr lang="en-US" sz="3200" dirty="0" err="1">
                <a:cs typeface="B Titr" pitchFamily="2" charset="-78"/>
              </a:rPr>
              <a:t>Shorinji-ryu</a:t>
            </a:r>
            <a:r>
              <a:rPr lang="en-US" sz="3200" dirty="0">
                <a:cs typeface="B Titr" pitchFamily="2" charset="-78"/>
              </a:rPr>
              <a:t>)، </a:t>
            </a:r>
            <a:r>
              <a:rPr lang="fa-IR" sz="3200" dirty="0">
                <a:cs typeface="B Titr" pitchFamily="2" charset="-78"/>
              </a:rPr>
              <a:t>کیوکوشین ریو (</a:t>
            </a:r>
            <a:r>
              <a:rPr lang="en-US" sz="3200" dirty="0" err="1">
                <a:cs typeface="B Titr" pitchFamily="2" charset="-78"/>
              </a:rPr>
              <a:t>Kyokushin-ryu</a:t>
            </a:r>
            <a:r>
              <a:rPr lang="en-US" sz="3200" dirty="0">
                <a:cs typeface="B Titr" pitchFamily="2" charset="-78"/>
              </a:rPr>
              <a:t>)، </a:t>
            </a:r>
            <a:r>
              <a:rPr lang="fa-IR" sz="3200" dirty="0">
                <a:cs typeface="B Titr" pitchFamily="2" charset="-78"/>
              </a:rPr>
              <a:t>شورین ریو (</a:t>
            </a:r>
            <a:r>
              <a:rPr lang="en-US" sz="3200" dirty="0" err="1">
                <a:cs typeface="B Titr" pitchFamily="2" charset="-78"/>
              </a:rPr>
              <a:t>Shorin-ryu</a:t>
            </a:r>
            <a:r>
              <a:rPr lang="en-US" sz="3200" dirty="0">
                <a:cs typeface="B Titr" pitchFamily="2" charset="-78"/>
              </a:rPr>
              <a:t>)، </a:t>
            </a:r>
            <a:r>
              <a:rPr lang="fa-IR" sz="3200" dirty="0">
                <a:cs typeface="B Titr" pitchFamily="2" charset="-78"/>
              </a:rPr>
              <a:t>اوئچی ریو (</a:t>
            </a:r>
            <a:r>
              <a:rPr lang="en-US" sz="3200" dirty="0" err="1">
                <a:cs typeface="B Titr" pitchFamily="2" charset="-78"/>
              </a:rPr>
              <a:t>Uechi-ryu</a:t>
            </a:r>
            <a:r>
              <a:rPr lang="en-US" sz="3200" dirty="0">
                <a:cs typeface="B Titr" pitchFamily="2" charset="-78"/>
              </a:rPr>
              <a:t>) </a:t>
            </a:r>
            <a:r>
              <a:rPr lang="fa-IR" sz="3200" dirty="0">
                <a:cs typeface="B Titr" pitchFamily="2" charset="-78"/>
              </a:rPr>
              <a:t>و ایشین ریو (</a:t>
            </a:r>
            <a:r>
              <a:rPr lang="en-US" sz="3200" dirty="0" err="1">
                <a:cs typeface="B Titr" pitchFamily="2" charset="-78"/>
              </a:rPr>
              <a:t>Isshin-ryu</a:t>
            </a:r>
            <a:r>
              <a:rPr lang="en-US" sz="3200" dirty="0">
                <a:cs typeface="B Titr" pitchFamily="2" charset="-78"/>
              </a:rPr>
              <a:t>) </a:t>
            </a:r>
            <a:r>
              <a:rPr lang="fa-IR" sz="3200" dirty="0">
                <a:cs typeface="B Titr" pitchFamily="2" charset="-78"/>
              </a:rPr>
              <a:t>بعضی از معروف ترین این سبک‌ها هستند. با این که بعضی از این روش‌ها چندان شناخته شده نیستند، اهمیت و احترام آنها در جامعه ورزشکاران به عنوان بخشی از تاریخ و جامعه کاراته کمتر از باقی سبک‌ها نیست.</a:t>
            </a:r>
            <a:endParaRPr lang="en-US" sz="3200" dirty="0">
              <a:cs typeface="B Titr" pitchFamily="2" charset="-78"/>
            </a:endParaRPr>
          </a:p>
        </p:txBody>
      </p:sp>
    </p:spTree>
    <p:extLst>
      <p:ext uri="{BB962C8B-B14F-4D97-AF65-F5344CB8AC3E}">
        <p14:creationId xmlns:p14="http://schemas.microsoft.com/office/powerpoint/2010/main" val="11722116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228600" y="149959"/>
            <a:ext cx="8763000" cy="661719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fa-IR" sz="3200" dirty="0" smtClean="0">
                <a:cs typeface="B Titr" pitchFamily="2" charset="-78"/>
              </a:rPr>
              <a:t>فهرست:</a:t>
            </a:r>
          </a:p>
          <a:p>
            <a:pPr algn="ctr" rtl="1"/>
            <a:endParaRPr lang="fa-IR" sz="2800" dirty="0">
              <a:cs typeface="B Titr" pitchFamily="2" charset="-78"/>
            </a:endParaRPr>
          </a:p>
          <a:p>
            <a:pPr marL="342900" indent="-342900" algn="ctr" rtl="1">
              <a:buFont typeface="Arial" pitchFamily="34" charset="0"/>
              <a:buChar char="•"/>
            </a:pPr>
            <a:r>
              <a:rPr lang="fa-IR" sz="2800" dirty="0" smtClean="0">
                <a:cs typeface="B Titr" pitchFamily="2" charset="-78"/>
              </a:rPr>
              <a:t>مقدمه</a:t>
            </a:r>
          </a:p>
          <a:p>
            <a:pPr marL="342900" indent="-342900" algn="ctr" rtl="1">
              <a:buFont typeface="Arial" pitchFamily="34" charset="0"/>
              <a:buChar char="•"/>
            </a:pPr>
            <a:r>
              <a:rPr lang="fa-IR" sz="2800" dirty="0" smtClean="0">
                <a:cs typeface="B Titr" pitchFamily="2" charset="-78"/>
              </a:rPr>
              <a:t>تعریف </a:t>
            </a:r>
            <a:r>
              <a:rPr lang="fa-IR" sz="2800" dirty="0" smtClean="0">
                <a:cs typeface="B Titr" pitchFamily="2" charset="-78"/>
              </a:rPr>
              <a:t>کلی</a:t>
            </a:r>
            <a:endParaRPr lang="en-US" sz="2800" dirty="0" smtClean="0">
              <a:cs typeface="B Titr" pitchFamily="2" charset="-78"/>
            </a:endParaRPr>
          </a:p>
          <a:p>
            <a:pPr marL="342900" indent="-342900" algn="ctr" rtl="1">
              <a:buFont typeface="Arial" pitchFamily="34" charset="0"/>
              <a:buChar char="•"/>
            </a:pPr>
            <a:r>
              <a:rPr lang="fa-IR" sz="2800" dirty="0" smtClean="0">
                <a:cs typeface="B Titr" pitchFamily="2" charset="-78"/>
              </a:rPr>
              <a:t>تکامل</a:t>
            </a:r>
          </a:p>
          <a:p>
            <a:pPr marL="342900" indent="-342900" algn="ctr" rtl="1">
              <a:buFont typeface="Arial" pitchFamily="34" charset="0"/>
              <a:buChar char="•"/>
            </a:pPr>
            <a:r>
              <a:rPr lang="fa-IR" sz="2800" dirty="0" smtClean="0">
                <a:cs typeface="B Titr" pitchFamily="2" charset="-78"/>
              </a:rPr>
              <a:t>کاراته تمرینی فلسفی</a:t>
            </a:r>
            <a:endParaRPr lang="fa-IR" sz="2800" dirty="0" smtClean="0">
              <a:cs typeface="B Titr" pitchFamily="2" charset="-78"/>
            </a:endParaRPr>
          </a:p>
          <a:p>
            <a:pPr marL="342900" indent="-342900" algn="ctr" rtl="1">
              <a:buFont typeface="Arial" pitchFamily="34" charset="0"/>
              <a:buChar char="•"/>
            </a:pPr>
            <a:r>
              <a:rPr lang="fa-IR" sz="2800" dirty="0" smtClean="0">
                <a:cs typeface="B Titr" pitchFamily="2" charset="-78"/>
              </a:rPr>
              <a:t>تاریخچه</a:t>
            </a:r>
          </a:p>
          <a:p>
            <a:pPr marL="342900" indent="-342900" algn="ctr" rtl="1">
              <a:buFont typeface="Arial" pitchFamily="34" charset="0"/>
              <a:buChar char="•"/>
            </a:pPr>
            <a:r>
              <a:rPr lang="fa-IR" sz="2800" dirty="0" smtClean="0">
                <a:cs typeface="B Titr" pitchFamily="2" charset="-78"/>
              </a:rPr>
              <a:t>قوانین</a:t>
            </a:r>
          </a:p>
          <a:p>
            <a:pPr marL="342900" indent="-342900" algn="ctr" rtl="1">
              <a:buFont typeface="Arial" pitchFamily="34" charset="0"/>
              <a:buChar char="•"/>
            </a:pPr>
            <a:r>
              <a:rPr lang="fa-IR" sz="2800" dirty="0">
                <a:cs typeface="B Titr" pitchFamily="2" charset="-78"/>
              </a:rPr>
              <a:t>آشنایی با انواع سبک های </a:t>
            </a:r>
            <a:r>
              <a:rPr lang="fa-IR" sz="2800" dirty="0" smtClean="0">
                <a:cs typeface="B Titr" pitchFamily="2" charset="-78"/>
              </a:rPr>
              <a:t>کاراته</a:t>
            </a:r>
          </a:p>
          <a:p>
            <a:pPr marL="342900" indent="-342900" algn="ctr" rtl="1">
              <a:buFont typeface="Arial" pitchFamily="34" charset="0"/>
              <a:buChar char="•"/>
            </a:pPr>
            <a:r>
              <a:rPr lang="fa-IR" sz="2800" dirty="0" smtClean="0">
                <a:cs typeface="B Titr" pitchFamily="2" charset="-78"/>
              </a:rPr>
              <a:t>بهترین سبک کاراته</a:t>
            </a:r>
          </a:p>
          <a:p>
            <a:pPr marL="342900" indent="-342900" algn="ctr" rtl="1">
              <a:buFont typeface="Arial" pitchFamily="34" charset="0"/>
              <a:buChar char="•"/>
            </a:pPr>
            <a:r>
              <a:rPr lang="fa-IR" sz="2800" dirty="0">
                <a:cs typeface="B Titr" pitchFamily="2" charset="-78"/>
              </a:rPr>
              <a:t>فواید ورزش </a:t>
            </a:r>
            <a:r>
              <a:rPr lang="fa-IR" sz="2800" dirty="0" smtClean="0">
                <a:cs typeface="B Titr" pitchFamily="2" charset="-78"/>
              </a:rPr>
              <a:t>کاراته</a:t>
            </a:r>
          </a:p>
          <a:p>
            <a:pPr marL="342900" indent="-342900" algn="ctr" rtl="1">
              <a:buFont typeface="Arial" pitchFamily="34" charset="0"/>
              <a:buChar char="•"/>
            </a:pPr>
            <a:r>
              <a:rPr lang="fa-IR" sz="2800" dirty="0">
                <a:cs typeface="B Titr" pitchFamily="2" charset="-78"/>
              </a:rPr>
              <a:t>کاراته به عنوان دفاع شخصی</a:t>
            </a:r>
            <a:endParaRPr lang="fa-IR" sz="2800" dirty="0" smtClean="0">
              <a:cs typeface="B Titr" pitchFamily="2" charset="-78"/>
            </a:endParaRPr>
          </a:p>
          <a:p>
            <a:pPr marL="342900" indent="-342900" algn="ctr" rtl="1">
              <a:buFont typeface="Arial" pitchFamily="34" charset="0"/>
              <a:buChar char="•"/>
            </a:pPr>
            <a:r>
              <a:rPr lang="fa-IR" sz="2800" dirty="0" smtClean="0">
                <a:cs typeface="B Titr" pitchFamily="2" charset="-78"/>
              </a:rPr>
              <a:t>کاراته </a:t>
            </a:r>
            <a:r>
              <a:rPr lang="fa-IR" sz="2800" dirty="0">
                <a:cs typeface="B Titr" pitchFamily="2" charset="-78"/>
              </a:rPr>
              <a:t>در </a:t>
            </a:r>
            <a:r>
              <a:rPr lang="fa-IR" sz="2800" dirty="0" smtClean="0">
                <a:cs typeface="B Titr" pitchFamily="2" charset="-78"/>
              </a:rPr>
              <a:t>ایران</a:t>
            </a:r>
          </a:p>
          <a:p>
            <a:pPr marL="342900" indent="-342900" algn="ctr" rtl="1">
              <a:buFont typeface="Arial" pitchFamily="34" charset="0"/>
              <a:buChar char="•"/>
            </a:pPr>
            <a:r>
              <a:rPr lang="fa-IR" sz="2800" dirty="0" smtClean="0">
                <a:cs typeface="B Titr" pitchFamily="2" charset="-78"/>
              </a:rPr>
              <a:t>نکات مهم ورزش کاراته</a:t>
            </a:r>
          </a:p>
          <a:p>
            <a:pPr marL="342900" indent="-342900" algn="ctr" rtl="1">
              <a:buFont typeface="Arial" pitchFamily="34" charset="0"/>
              <a:buChar char="•"/>
            </a:pPr>
            <a:r>
              <a:rPr lang="fa-IR" sz="2800" dirty="0" smtClean="0">
                <a:cs typeface="B Titr" pitchFamily="2" charset="-78"/>
              </a:rPr>
              <a:t>منابع و ماخذ</a:t>
            </a:r>
            <a:endParaRPr lang="en-US" sz="2800" dirty="0">
              <a:cs typeface="B Titr" pitchFamily="2" charset="-78"/>
            </a:endParaRPr>
          </a:p>
        </p:txBody>
      </p:sp>
    </p:spTree>
    <p:extLst>
      <p:ext uri="{BB962C8B-B14F-4D97-AF65-F5344CB8AC3E}">
        <p14:creationId xmlns:p14="http://schemas.microsoft.com/office/powerpoint/2010/main" val="233681759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3094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rtl="1"/>
            <a:r>
              <a:rPr lang="fa-IR" sz="4800" dirty="0">
                <a:cs typeface="B Titr" pitchFamily="2" charset="-78"/>
              </a:rPr>
              <a:t>بهترین سبک کاراته</a:t>
            </a:r>
            <a:endParaRPr lang="fa-IR" sz="4800" dirty="0" smtClean="0">
              <a:cs typeface="B Titr" pitchFamily="2" charset="-78"/>
            </a:endParaRPr>
          </a:p>
          <a:p>
            <a:pPr algn="ctr" rtl="1"/>
            <a:endParaRPr lang="fa-IR" sz="3200" dirty="0">
              <a:cs typeface="B Titr" pitchFamily="2" charset="-78"/>
            </a:endParaRPr>
          </a:p>
          <a:p>
            <a:pPr algn="ctr" rtl="1"/>
            <a:r>
              <a:rPr lang="fa-IR" dirty="0">
                <a:cs typeface="B Titr" pitchFamily="2" charset="-78"/>
              </a:rPr>
              <a:t>شوتوکان محبوب ترین سبک کاراته محسوب می‌شود (هشتاد درصد اعضای فدراسیون کاراته فرانسه این سبک را دنبال می‌کنند). در سطح بین المللی، فدراسیون جهانی کاراته (</a:t>
            </a:r>
            <a:r>
              <a:rPr lang="en-US" dirty="0">
                <a:cs typeface="B Titr" pitchFamily="2" charset="-78"/>
              </a:rPr>
              <a:t>WKF) </a:t>
            </a:r>
            <a:r>
              <a:rPr lang="fa-IR" dirty="0">
                <a:cs typeface="B Titr" pitchFamily="2" charset="-78"/>
              </a:rPr>
              <a:t>چهار سبک اصلی کاراته را به رسمیت می‌شناسد.</a:t>
            </a:r>
          </a:p>
          <a:p>
            <a:pPr algn="ctr" rtl="1"/>
            <a:endParaRPr lang="fa-IR" dirty="0">
              <a:cs typeface="B Titr" pitchFamily="2" charset="-78"/>
            </a:endParaRPr>
          </a:p>
          <a:p>
            <a:pPr algn="ctr" rtl="1"/>
            <a:r>
              <a:rPr lang="fa-IR" dirty="0">
                <a:cs typeface="B Titr" pitchFamily="2" charset="-78"/>
              </a:rPr>
              <a:t>    گوجو ریو (</a:t>
            </a:r>
            <a:r>
              <a:rPr lang="en-US" dirty="0" err="1">
                <a:cs typeface="B Titr" pitchFamily="2" charset="-78"/>
              </a:rPr>
              <a:t>Gōjū-ryū</a:t>
            </a:r>
            <a:r>
              <a:rPr lang="en-US" dirty="0">
                <a:cs typeface="B Titr" pitchFamily="2" charset="-78"/>
              </a:rPr>
              <a:t>)</a:t>
            </a:r>
          </a:p>
          <a:p>
            <a:pPr algn="ctr" rtl="1"/>
            <a:r>
              <a:rPr lang="en-US" dirty="0">
                <a:cs typeface="B Titr" pitchFamily="2" charset="-78"/>
              </a:rPr>
              <a:t>    </a:t>
            </a:r>
            <a:r>
              <a:rPr lang="fa-IR" dirty="0">
                <a:cs typeface="B Titr" pitchFamily="2" charset="-78"/>
              </a:rPr>
              <a:t>شیتو ریو (</a:t>
            </a:r>
            <a:r>
              <a:rPr lang="en-US" dirty="0" err="1">
                <a:cs typeface="B Titr" pitchFamily="2" charset="-78"/>
              </a:rPr>
              <a:t>Shitō-ryū</a:t>
            </a:r>
            <a:r>
              <a:rPr lang="en-US" dirty="0">
                <a:cs typeface="B Titr" pitchFamily="2" charset="-78"/>
              </a:rPr>
              <a:t>)</a:t>
            </a:r>
          </a:p>
          <a:p>
            <a:pPr algn="ctr" rtl="1"/>
            <a:r>
              <a:rPr lang="en-US" dirty="0">
                <a:cs typeface="B Titr" pitchFamily="2" charset="-78"/>
              </a:rPr>
              <a:t>    </a:t>
            </a:r>
            <a:r>
              <a:rPr lang="fa-IR" dirty="0">
                <a:cs typeface="B Titr" pitchFamily="2" charset="-78"/>
              </a:rPr>
              <a:t>شوتوکان (</a:t>
            </a:r>
            <a:r>
              <a:rPr lang="en-US" dirty="0" err="1">
                <a:cs typeface="B Titr" pitchFamily="2" charset="-78"/>
              </a:rPr>
              <a:t>Shōtōkan</a:t>
            </a:r>
            <a:r>
              <a:rPr lang="en-US" dirty="0">
                <a:cs typeface="B Titr" pitchFamily="2" charset="-78"/>
              </a:rPr>
              <a:t>)</a:t>
            </a:r>
          </a:p>
          <a:p>
            <a:pPr algn="ctr" rtl="1"/>
            <a:r>
              <a:rPr lang="en-US" dirty="0">
                <a:cs typeface="B Titr" pitchFamily="2" charset="-78"/>
              </a:rPr>
              <a:t>    </a:t>
            </a:r>
            <a:r>
              <a:rPr lang="fa-IR" dirty="0">
                <a:cs typeface="B Titr" pitchFamily="2" charset="-78"/>
              </a:rPr>
              <a:t>وادو ریو (</a:t>
            </a:r>
            <a:r>
              <a:rPr lang="en-US" dirty="0" err="1">
                <a:cs typeface="B Titr" pitchFamily="2" charset="-78"/>
              </a:rPr>
              <a:t>Wadō-ryū</a:t>
            </a:r>
            <a:r>
              <a:rPr lang="en-US" dirty="0">
                <a:cs typeface="B Titr" pitchFamily="2" charset="-78"/>
              </a:rPr>
              <a:t>)</a:t>
            </a:r>
          </a:p>
          <a:p>
            <a:pPr algn="ctr" rtl="1"/>
            <a:endParaRPr lang="en-US" dirty="0">
              <a:cs typeface="B Titr" pitchFamily="2" charset="-78"/>
            </a:endParaRPr>
          </a:p>
          <a:p>
            <a:pPr algn="ctr" rtl="1"/>
            <a:r>
              <a:rPr lang="fa-IR" dirty="0">
                <a:cs typeface="B Titr" pitchFamily="2" charset="-78"/>
              </a:rPr>
              <a:t>با این حال در حال حاضر چند صد سبک کاراته وجود دارند، که هر کدام از این سبک‌ها تکنیک‌ها، موقعیت‌ها، تمرینات، سلاح‌ها، قفل‌ها، پرتاب‌ها، انرژی‌های درونی و مسائل مربوط به خود را دارند. در حقیقت، با گذر زمان در یک سبک، شاخه‌های متفاوتی ایجاد شده اند.</a:t>
            </a:r>
          </a:p>
          <a:p>
            <a:pPr algn="ctr" rtl="1"/>
            <a:endParaRPr lang="fa-IR" dirty="0">
              <a:cs typeface="B Titr" pitchFamily="2" charset="-78"/>
            </a:endParaRPr>
          </a:p>
          <a:p>
            <a:pPr algn="ctr" rtl="1"/>
            <a:r>
              <a:rPr lang="fa-IR" dirty="0">
                <a:cs typeface="B Titr" pitchFamily="2" charset="-78"/>
              </a:rPr>
              <a:t>این موضوع باعث می‌شود انتخاب‌های گسترده ای برای بیش از صد میلیون ورزشکار کاراته در جهان موجود باشند. با این حال، برای هنرجویان تازه کار، این موضوع می‌تواند گیج کننده شود. شاید از خود بپرسید کدام سبک کاراته برای کودک من مناسب است؟ کدام روش از نظر دفاع شخصی بیشترین کارآمدی را دارد؟ کدام سبک برای هر فرد مناسب است؟ و چرا نباید به سراغ ورزش‌های رزمی دیگر رفت؟ این‌ها سوالاتی است که تلاش می‌کنیم پاسخی برای آنها فراهم کنیم.</a:t>
            </a:r>
            <a:endParaRPr lang="en-US" dirty="0">
              <a:cs typeface="B Titr" pitchFamily="2" charset="-78"/>
            </a:endParaRPr>
          </a:p>
        </p:txBody>
      </p:sp>
    </p:spTree>
    <p:extLst>
      <p:ext uri="{BB962C8B-B14F-4D97-AF65-F5344CB8AC3E}">
        <p14:creationId xmlns:p14="http://schemas.microsoft.com/office/powerpoint/2010/main" val="11604556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38609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rtl="1"/>
            <a:r>
              <a:rPr lang="fa-IR" sz="4800" dirty="0">
                <a:cs typeface="B Titr" pitchFamily="2" charset="-78"/>
              </a:rPr>
              <a:t>فواید ورزش </a:t>
            </a:r>
            <a:r>
              <a:rPr lang="fa-IR" sz="4800" dirty="0" smtClean="0">
                <a:cs typeface="B Titr" pitchFamily="2" charset="-78"/>
              </a:rPr>
              <a:t>کاراته</a:t>
            </a:r>
          </a:p>
          <a:p>
            <a:pPr algn="ctr" rtl="1"/>
            <a:endParaRPr lang="fa-IR" sz="3200" dirty="0">
              <a:cs typeface="B Titr" pitchFamily="2" charset="-78"/>
            </a:endParaRPr>
          </a:p>
          <a:p>
            <a:pPr algn="ctr" rtl="1"/>
            <a:r>
              <a:rPr lang="fa-IR" sz="2400" dirty="0">
                <a:cs typeface="B Titr" pitchFamily="2" charset="-78"/>
              </a:rPr>
              <a:t>در زندگی روزمره و در اغلب موارد ما ارزش تمرین برای سلامت ذهنی و جسمی خود را فراموش می‌کنیم. تمرینات کاراته به هماهنگی اجزای بدن کمک می‌کنند، پاسخ‌های بدن را سریع تر و استقامت فرد را بیشتر می‌کنند.</a:t>
            </a:r>
          </a:p>
          <a:p>
            <a:pPr algn="ctr" rtl="1"/>
            <a:endParaRPr lang="fa-IR" sz="2400" dirty="0">
              <a:cs typeface="B Titr" pitchFamily="2" charset="-78"/>
            </a:endParaRPr>
          </a:p>
          <a:p>
            <a:pPr algn="ctr" rtl="1"/>
            <a:r>
              <a:rPr lang="fa-IR" sz="2400" dirty="0">
                <a:cs typeface="B Titr" pitchFamily="2" charset="-78"/>
              </a:rPr>
              <a:t>تمرینات حرفه ای کاراته، موجب ایجاد آرامش در فرد می‌شوند، فرآیند فکری شفاف تری برای وی ایجاد می‌کنند، بینش عمیق تری به توانایی‌های ذهنی فرد ایجاد می‌کنند و اعتماد به نفس وی را افزایش می‌دهند. در این مورد، کاراته پایان مسیر نیست، این ورزش ابزاری برای رفع دغدغه‌های ذهنی فراهم می‌کند. کاراته فعالیتی است که افزایش سن مانعی برای آن ایجاد نمی‌کند. در عوض افزایش سن مهارت فرد در ایجاد هماهنگی بیشتر میان ذهن و بدن را افزایش می‌دهد.</a:t>
            </a:r>
            <a:endParaRPr lang="en-US" sz="2400" dirty="0">
              <a:cs typeface="B Titr" pitchFamily="2" charset="-78"/>
            </a:endParaRPr>
          </a:p>
        </p:txBody>
      </p:sp>
    </p:spTree>
    <p:extLst>
      <p:ext uri="{BB962C8B-B14F-4D97-AF65-F5344CB8AC3E}">
        <p14:creationId xmlns:p14="http://schemas.microsoft.com/office/powerpoint/2010/main" val="26447725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46474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fa-IR" sz="4800" dirty="0">
                <a:cs typeface="B Titr" pitchFamily="2" charset="-78"/>
              </a:rPr>
              <a:t>کاراته به عنوان دفاع شخصی</a:t>
            </a:r>
          </a:p>
          <a:p>
            <a:pPr algn="ctr" rtl="1"/>
            <a:endParaRPr lang="fa-IR" sz="3200" dirty="0">
              <a:cs typeface="B Titr" pitchFamily="2" charset="-78"/>
            </a:endParaRPr>
          </a:p>
          <a:p>
            <a:pPr algn="ctr" rtl="1"/>
            <a:r>
              <a:rPr lang="fa-IR" sz="2400" dirty="0">
                <a:cs typeface="B Titr" pitchFamily="2" charset="-78"/>
              </a:rPr>
              <a:t>کاراته یکی از دینامیک ترین شکل‌های ورزش‌های رزمی محسوب می‌شود. یک کاراته کا (</a:t>
            </a:r>
            <a:r>
              <a:rPr lang="en-US" sz="2400" dirty="0" err="1">
                <a:cs typeface="B Titr" pitchFamily="2" charset="-78"/>
              </a:rPr>
              <a:t>karateka</a:t>
            </a:r>
            <a:r>
              <a:rPr lang="en-US" sz="2400" dirty="0">
                <a:cs typeface="B Titr" pitchFamily="2" charset="-78"/>
              </a:rPr>
              <a:t>) </a:t>
            </a:r>
            <a:r>
              <a:rPr lang="fa-IR" sz="2400" dirty="0">
                <a:cs typeface="B Titr" pitchFamily="2" charset="-78"/>
              </a:rPr>
              <a:t>آموزش دیده می‌تواند میان ذهن و بدن خود توازن برقرار کند، در نتیجه فرد می‌تواند به میل خود نیروی فیزیکی قابل توجهی را در موقعیت‌های مورد نیاز استفاده کند.</a:t>
            </a:r>
          </a:p>
          <a:p>
            <a:pPr algn="ctr" rtl="1"/>
            <a:endParaRPr lang="fa-IR" sz="2400" dirty="0">
              <a:cs typeface="B Titr" pitchFamily="2" charset="-78"/>
            </a:endParaRPr>
          </a:p>
          <a:p>
            <a:pPr algn="ctr" rtl="1"/>
            <a:r>
              <a:rPr lang="fa-IR" sz="2400" dirty="0">
                <a:cs typeface="B Titr" pitchFamily="2" charset="-78"/>
              </a:rPr>
              <a:t>بنابراین، قدرت بدنی زیاد، یک کاراته کای قدرتمند ایجاد نمی‌کند، بلکه توانایی فرد در هماهنگ سازی جسم و بدن، وی را به یک کاراته کار قدرتمند تبدیل می‌کند. یکی از نکات مثبت کاراته این است که به کوچک ترین افراد نیز قدرت مبارزه با هر فرد متخاصمی را می‌دهد.</a:t>
            </a:r>
            <a:endParaRPr lang="en-US" sz="2400" dirty="0">
              <a:cs typeface="B Titr" pitchFamily="2" charset="-78"/>
            </a:endParaRPr>
          </a:p>
        </p:txBody>
      </p:sp>
    </p:spTree>
    <p:extLst>
      <p:ext uri="{BB962C8B-B14F-4D97-AF65-F5344CB8AC3E}">
        <p14:creationId xmlns:p14="http://schemas.microsoft.com/office/powerpoint/2010/main" val="4634345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63231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rtl="1"/>
            <a:r>
              <a:rPr lang="fa-IR" sz="4800" dirty="0">
                <a:cs typeface="B Titr" pitchFamily="2" charset="-78"/>
              </a:rPr>
              <a:t>تاریخچه کاراته در </a:t>
            </a:r>
            <a:r>
              <a:rPr lang="fa-IR" sz="4800" dirty="0" smtClean="0">
                <a:cs typeface="B Titr" pitchFamily="2" charset="-78"/>
              </a:rPr>
              <a:t>ایران</a:t>
            </a:r>
          </a:p>
          <a:p>
            <a:pPr algn="ctr" rtl="1"/>
            <a:endParaRPr lang="fa-IR" sz="3200" dirty="0">
              <a:cs typeface="B Titr" pitchFamily="2" charset="-78"/>
            </a:endParaRPr>
          </a:p>
          <a:p>
            <a:pPr algn="ctr" rtl="1"/>
            <a:r>
              <a:rPr lang="fa-IR" sz="2800" dirty="0">
                <a:cs typeface="B Titr" pitchFamily="2" charset="-78"/>
              </a:rPr>
              <a:t>هنر رزمی کاراته در سال 1342 وارد ایران شد .بنیانگذار كاراته ایران آقای فرهاد وارسته هستند و اولین نفری که در کشور مان توانست موفق به اخذ کمربند مشکی گردد آقای مرتضی کاتوزیان بود که در خرداد سال 1349 به این امر نائل گردید .</a:t>
            </a:r>
          </a:p>
          <a:p>
            <a:pPr algn="ctr" rtl="1"/>
            <a:r>
              <a:rPr lang="fa-IR" sz="2800" dirty="0" smtClean="0">
                <a:cs typeface="B Titr" pitchFamily="2" charset="-78"/>
              </a:rPr>
              <a:t> </a:t>
            </a:r>
            <a:endParaRPr lang="fa-IR" sz="2800" dirty="0">
              <a:cs typeface="B Titr" pitchFamily="2" charset="-78"/>
            </a:endParaRPr>
          </a:p>
          <a:p>
            <a:pPr algn="ctr" rtl="1"/>
            <a:endParaRPr lang="fa-IR" sz="2800" dirty="0">
              <a:cs typeface="B Titr" pitchFamily="2" charset="-78"/>
            </a:endParaRPr>
          </a:p>
          <a:p>
            <a:pPr algn="ctr" rtl="1"/>
            <a:r>
              <a:rPr lang="fa-IR" sz="2800" dirty="0">
                <a:cs typeface="B Titr" pitchFamily="2" charset="-78"/>
              </a:rPr>
              <a:t>کاراته با سبکهای کان ذن ریو، شوتوکان و وادوریو در ایران شروع به کار نمود ولی به تدریج سبكها گسترش یافت .در سال 1351 آکادمی کاراته به عنوان اولین باشگاه رسمی کاراته کشور کار خود را بصورت منسجم و کلاسه شده آغاز نمود .</a:t>
            </a:r>
            <a:endParaRPr lang="en-US" sz="2800" dirty="0">
              <a:cs typeface="B Titr" pitchFamily="2" charset="-78"/>
            </a:endParaRPr>
          </a:p>
        </p:txBody>
      </p:sp>
    </p:spTree>
    <p:extLst>
      <p:ext uri="{BB962C8B-B14F-4D97-AF65-F5344CB8AC3E}">
        <p14:creationId xmlns:p14="http://schemas.microsoft.com/office/powerpoint/2010/main" val="2510651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12475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rtl="1"/>
            <a:r>
              <a:rPr lang="fa-IR" sz="4800" dirty="0">
                <a:cs typeface="B Titr" pitchFamily="2" charset="-78"/>
              </a:rPr>
              <a:t>تاریخچه کاراته در </a:t>
            </a:r>
            <a:r>
              <a:rPr lang="fa-IR" sz="4800" dirty="0" smtClean="0">
                <a:cs typeface="B Titr" pitchFamily="2" charset="-78"/>
              </a:rPr>
              <a:t>ایران</a:t>
            </a:r>
          </a:p>
          <a:p>
            <a:pPr algn="ctr" rtl="1"/>
            <a:endParaRPr lang="fa-IR" sz="3200" dirty="0">
              <a:cs typeface="B Titr" pitchFamily="2" charset="-78"/>
            </a:endParaRPr>
          </a:p>
          <a:p>
            <a:pPr algn="ctr" rtl="1"/>
            <a:r>
              <a:rPr lang="fa-IR" sz="2400" dirty="0">
                <a:cs typeface="B Titr" pitchFamily="2" charset="-78"/>
              </a:rPr>
              <a:t>در سال 1352 برای اولین بار تیم ملی کاراته کشورمان شکل گرفت که با هزینه شخصی به دومین دوره مسابقات جهانی که در پاریس برگزار می شد اعزام گردید و موفق به کسب مدال برنز کومیته تیمی و عنوان پنجمی این دوره از مسابقات شد</a:t>
            </a:r>
            <a:r>
              <a:rPr lang="fa-IR" sz="2400" dirty="0" smtClean="0">
                <a:cs typeface="B Titr" pitchFamily="2" charset="-78"/>
              </a:rPr>
              <a:t>.</a:t>
            </a:r>
            <a:endParaRPr lang="fa-IR" sz="2400" dirty="0">
              <a:cs typeface="B Titr" pitchFamily="2" charset="-78"/>
            </a:endParaRPr>
          </a:p>
          <a:p>
            <a:pPr algn="ctr" rtl="1"/>
            <a:endParaRPr lang="fa-IR" sz="2400" dirty="0">
              <a:cs typeface="B Titr" pitchFamily="2" charset="-78"/>
            </a:endParaRPr>
          </a:p>
          <a:p>
            <a:pPr algn="ctr" rtl="1"/>
            <a:r>
              <a:rPr lang="fa-IR" sz="2400" dirty="0">
                <a:cs typeface="B Titr" pitchFamily="2" charset="-78"/>
              </a:rPr>
              <a:t>در سال 1353 فدراسیون کاراته ایران شکل گرفت که مسئولیت آن از سوی سازمان ورزش وقت به آقای فرهاد وارسته واگذار گردید </a:t>
            </a:r>
            <a:r>
              <a:rPr lang="fa-IR" sz="2400" dirty="0" smtClean="0">
                <a:cs typeface="B Titr" pitchFamily="2" charset="-78"/>
              </a:rPr>
              <a:t>. </a:t>
            </a:r>
            <a:endParaRPr lang="fa-IR" sz="2400" dirty="0">
              <a:cs typeface="B Titr" pitchFamily="2" charset="-78"/>
            </a:endParaRPr>
          </a:p>
          <a:p>
            <a:pPr algn="ctr" rtl="1"/>
            <a:endParaRPr lang="fa-IR" sz="2400" dirty="0">
              <a:cs typeface="B Titr" pitchFamily="2" charset="-78"/>
            </a:endParaRPr>
          </a:p>
          <a:p>
            <a:pPr algn="ctr" rtl="1"/>
            <a:r>
              <a:rPr lang="fa-IR" sz="2400" dirty="0">
                <a:cs typeface="B Titr" pitchFamily="2" charset="-78"/>
              </a:rPr>
              <a:t>امروزه فدراسیون کاراته متولی امور مربوط به سبکهای آزاد کاراته نیزهست که به دو شکل رینگی و غیر رینگی فعالیت می نمایند . لازم به ذکر است این دو رشته در جهان از طریق سازمانهای غیر متمرکز رهبری می گردد . اما در کشورمان با توجه به جمعیت زیاد این بخش، فدراسیون کاراته امورمربوط به سبکهای آزاد را عهده دار است.</a:t>
            </a:r>
            <a:endParaRPr lang="en-US" sz="2400" dirty="0">
              <a:cs typeface="B Titr" pitchFamily="2" charset="-78"/>
            </a:endParaRPr>
          </a:p>
        </p:txBody>
      </p:sp>
    </p:spTree>
    <p:extLst>
      <p:ext uri="{BB962C8B-B14F-4D97-AF65-F5344CB8AC3E}">
        <p14:creationId xmlns:p14="http://schemas.microsoft.com/office/powerpoint/2010/main" val="34122756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49408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rtl="1"/>
            <a:r>
              <a:rPr lang="fa-IR" sz="4800" dirty="0">
                <a:cs typeface="B Titr" pitchFamily="2" charset="-78"/>
              </a:rPr>
              <a:t>نکات مهم ورزش کاراته</a:t>
            </a:r>
          </a:p>
          <a:p>
            <a:pPr algn="ctr" rtl="1"/>
            <a:endParaRPr lang="fa-IR" sz="3200" dirty="0">
              <a:cs typeface="B Titr" pitchFamily="2" charset="-78"/>
            </a:endParaRPr>
          </a:p>
          <a:p>
            <a:pPr algn="ctr" rtl="1"/>
            <a:r>
              <a:rPr lang="fa-IR" sz="2400" dirty="0">
                <a:cs typeface="B Titr" pitchFamily="2" charset="-78"/>
              </a:rPr>
              <a:t>کاراته یک هنر رزمی است که در قرن هفدهم در ژاپن شکل گرفته است. گیچین فوناکوشی به عنوان پدر کاراته مدرن شناخته می‌شود. مشابه بعضی دیگر از شکل‌های هنرهای رزمی، کاراته بر سیستم رتبه بندی کمربند، توانایی ذهنی، هماهنگی بدنی و احترام تمرکز می‌کند. کاراته در واقع به معنی دست‌های خالی است و در نقطه مقابل استفاده از سلاح‌های ساخته دست بشر قرار می‌گیرد. هنرجویان کاراته می‌آموزند که اسلحه اصلی آنها بدن آنها است. آنها ضربات دست و پای متفاوت و دفاع‌های مختلفی را می‌آموزند.</a:t>
            </a:r>
          </a:p>
          <a:p>
            <a:pPr algn="ctr" rtl="1"/>
            <a:endParaRPr lang="fa-IR" sz="2400" dirty="0">
              <a:cs typeface="B Titr" pitchFamily="2" charset="-78"/>
            </a:endParaRPr>
          </a:p>
          <a:p>
            <a:pPr algn="ctr" rtl="1"/>
            <a:r>
              <a:rPr lang="fa-IR" sz="2400" dirty="0">
                <a:cs typeface="B Titr" pitchFamily="2" charset="-78"/>
              </a:rPr>
              <a:t>کاراته بیشتر از یک ورزش است. در عوض کاراته یک مفهوم از زندگی را به هنرجو آموزش می‌دهد، کاراته به هنرجو می‌آموزد که تکیه سنگین بر جنیه‌های اخلاقی و ذهنی به افراد امکان می‌دهد بهترین نسخه از خود را خلق کنند. به طور همزمان، هنرجویان می‌آموزند که چگونه ضربات قدرتمندی ایجاد کنند و در برابر حملات از خود دفاع کنند. این ورزش برای دفاع شخصی به کار می‌رود و هنر جویان حق استفاده خشونت آمیز از این هنر را ندارند.</a:t>
            </a:r>
            <a:endParaRPr lang="en-US" sz="2400" dirty="0">
              <a:cs typeface="B Titr" pitchFamily="2" charset="-78"/>
            </a:endParaRPr>
          </a:p>
        </p:txBody>
      </p:sp>
    </p:spTree>
    <p:extLst>
      <p:ext uri="{BB962C8B-B14F-4D97-AF65-F5344CB8AC3E}">
        <p14:creationId xmlns:p14="http://schemas.microsoft.com/office/powerpoint/2010/main" val="27545900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38609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rtl="1"/>
            <a:r>
              <a:rPr lang="fa-IR" sz="4800" dirty="0">
                <a:cs typeface="B Titr" pitchFamily="2" charset="-78"/>
              </a:rPr>
              <a:t>نکات مهم ورزش کاراته</a:t>
            </a:r>
          </a:p>
          <a:p>
            <a:pPr algn="ctr" rtl="1"/>
            <a:endParaRPr lang="fa-IR" sz="3200" dirty="0">
              <a:cs typeface="B Titr" pitchFamily="2" charset="-78"/>
            </a:endParaRPr>
          </a:p>
          <a:p>
            <a:pPr algn="ctr" rtl="1"/>
            <a:r>
              <a:rPr lang="fa-IR" sz="2400" dirty="0">
                <a:cs typeface="B Titr" pitchFamily="2" charset="-78"/>
              </a:rPr>
              <a:t>انتخاب سبک کاراته</a:t>
            </a:r>
          </a:p>
          <a:p>
            <a:pPr algn="ctr" rtl="1"/>
            <a:endParaRPr lang="fa-IR" sz="2400" dirty="0">
              <a:cs typeface="B Titr" pitchFamily="2" charset="-78"/>
            </a:endParaRPr>
          </a:p>
          <a:p>
            <a:pPr algn="ctr" rtl="1"/>
            <a:r>
              <a:rPr lang="fa-IR" sz="2400" dirty="0">
                <a:cs typeface="B Titr" pitchFamily="2" charset="-78"/>
              </a:rPr>
              <a:t>سبک‌های کاراته زیادی وجود دارند که افراد می‌توانند از میان آنها انتخاب کنند. شاخصه اصلی کاراته می‌تواند در درس‌های هر سبک کاراته آموخته شوند، موضوعاتی که از جایگاه اصلی کاراته و اوکیناوای ژاپن شکل گرفته اند و اکنون به دست هنرجویان رسیده اند.</a:t>
            </a:r>
          </a:p>
          <a:p>
            <a:pPr algn="ctr" rtl="1"/>
            <a:endParaRPr lang="fa-IR" sz="2400" dirty="0">
              <a:cs typeface="B Titr" pitchFamily="2" charset="-78"/>
            </a:endParaRPr>
          </a:p>
          <a:p>
            <a:pPr algn="ctr" rtl="1"/>
            <a:r>
              <a:rPr lang="fa-IR" sz="2400" dirty="0">
                <a:cs typeface="B Titr" pitchFamily="2" charset="-78"/>
              </a:rPr>
              <a:t>در حالی که سبک‌های کاراته متفاوت هستند، هر کدام از آنها بر بردباری اخلاقی و ذهنی تکیه می‌کنند. اگر فردی می‌خواهد کاراته بیاموزد، باید سبکی را انتخاب کند که بیشتر به آن علاقه دارد و دوجویی (باشگاه کاراته) را پیدا کند که می‌تواند تکنیک‌های مناسب را به فرد آموزش دهد.</a:t>
            </a:r>
            <a:endParaRPr lang="en-US" sz="2400" dirty="0">
              <a:cs typeface="B Titr" pitchFamily="2" charset="-78"/>
            </a:endParaRPr>
          </a:p>
        </p:txBody>
      </p:sp>
    </p:spTree>
    <p:extLst>
      <p:ext uri="{BB962C8B-B14F-4D97-AF65-F5344CB8AC3E}">
        <p14:creationId xmlns:p14="http://schemas.microsoft.com/office/powerpoint/2010/main" val="8439297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26297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rtl="1"/>
            <a:r>
              <a:rPr lang="fa-IR" sz="4800" dirty="0">
                <a:cs typeface="B Titr" pitchFamily="2" charset="-78"/>
              </a:rPr>
              <a:t>منابع و ماخذ</a:t>
            </a:r>
          </a:p>
          <a:p>
            <a:pPr algn="ctr" rtl="1"/>
            <a:endParaRPr lang="fa-IR" sz="3200" dirty="0" smtClean="0">
              <a:cs typeface="B Titr" pitchFamily="2" charset="-78"/>
            </a:endParaRPr>
          </a:p>
          <a:p>
            <a:pPr algn="ctr" rtl="1"/>
            <a:r>
              <a:rPr lang="fa-IR" sz="3200" dirty="0">
                <a:cs typeface="B Titr" pitchFamily="2" charset="-78"/>
              </a:rPr>
              <a:t>حق‌شناس، علی، دانشنامه هنرهای رزمی، تهران، نگاه بوستان، ۱۳۹۴، ص </a:t>
            </a:r>
            <a:r>
              <a:rPr lang="fa-IR" sz="3200" dirty="0" smtClean="0">
                <a:cs typeface="B Titr" pitchFamily="2" charset="-78"/>
              </a:rPr>
              <a:t>۲۲۶</a:t>
            </a:r>
          </a:p>
          <a:p>
            <a:pPr algn="ctr" rtl="1"/>
            <a:endParaRPr lang="fa-IR" sz="3200" dirty="0">
              <a:cs typeface="B Titr" pitchFamily="2" charset="-78"/>
            </a:endParaRPr>
          </a:p>
          <a:p>
            <a:pPr algn="ctr" rtl="1"/>
            <a:r>
              <a:rPr lang="fa-IR" sz="3200" dirty="0">
                <a:cs typeface="B Titr" pitchFamily="2" charset="-78"/>
              </a:rPr>
              <a:t> کیوکوشین کاراته </a:t>
            </a:r>
            <a:r>
              <a:rPr lang="fa-IR" sz="3200" dirty="0" smtClean="0">
                <a:cs typeface="B Titr" pitchFamily="2" charset="-78"/>
              </a:rPr>
              <a:t>راه،</a:t>
            </a:r>
            <a:r>
              <a:rPr lang="en-US" sz="3200" dirty="0">
                <a:cs typeface="B Titr" pitchFamily="2" charset="-78"/>
              </a:rPr>
              <a:t> </a:t>
            </a:r>
            <a:r>
              <a:rPr lang="en-US" sz="3200" dirty="0" err="1">
                <a:cs typeface="B Titr" pitchFamily="2" charset="-78"/>
              </a:rPr>
              <a:t>Kristkeitz</a:t>
            </a:r>
            <a:r>
              <a:rPr lang="en-US" sz="3200" dirty="0">
                <a:cs typeface="B Titr" pitchFamily="2" charset="-78"/>
              </a:rPr>
              <a:t> </a:t>
            </a:r>
            <a:r>
              <a:rPr lang="en-US" sz="3200" dirty="0" smtClean="0">
                <a:cs typeface="B Titr" pitchFamily="2" charset="-78"/>
              </a:rPr>
              <a:t>Werner</a:t>
            </a:r>
            <a:endParaRPr lang="fa-IR" sz="3200" dirty="0" smtClean="0">
              <a:cs typeface="B Titr" pitchFamily="2" charset="-78"/>
            </a:endParaRPr>
          </a:p>
          <a:p>
            <a:pPr algn="ctr" rtl="1"/>
            <a:endParaRPr lang="fa-IR" sz="3200" dirty="0">
              <a:cs typeface="B Titr" pitchFamily="2" charset="-78"/>
            </a:endParaRPr>
          </a:p>
          <a:p>
            <a:pPr algn="ctr" rtl="1"/>
            <a:r>
              <a:rPr lang="fa-IR" sz="3200" dirty="0" smtClean="0">
                <a:cs typeface="B Titr" pitchFamily="2" charset="-78"/>
              </a:rPr>
              <a:t>ویکی پدیا</a:t>
            </a:r>
          </a:p>
          <a:p>
            <a:pPr algn="ctr" rtl="1"/>
            <a:endParaRPr lang="fa-IR" sz="3200" dirty="0">
              <a:cs typeface="B Titr" pitchFamily="2" charset="-78"/>
            </a:endParaRPr>
          </a:p>
          <a:p>
            <a:pPr algn="ctr" rtl="1"/>
            <a:r>
              <a:rPr lang="fa-IR" sz="3200" dirty="0" smtClean="0">
                <a:cs typeface="B Titr" pitchFamily="2" charset="-78"/>
              </a:rPr>
              <a:t>سایت بیتوته</a:t>
            </a:r>
          </a:p>
        </p:txBody>
      </p:sp>
    </p:spTree>
    <p:extLst>
      <p:ext uri="{BB962C8B-B14F-4D97-AF65-F5344CB8AC3E}">
        <p14:creationId xmlns:p14="http://schemas.microsoft.com/office/powerpoint/2010/main" val="28902656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graysc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304800" y="181957"/>
            <a:ext cx="8534400" cy="34163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fa-IR" sz="3200" b="1" dirty="0" smtClean="0">
                <a:cs typeface="B Zar" pitchFamily="2" charset="-78"/>
              </a:rPr>
              <a:t>مقدمه</a:t>
            </a:r>
          </a:p>
          <a:p>
            <a:pPr algn="ctr" rtl="1"/>
            <a:endParaRPr lang="en-US" sz="2400" dirty="0">
              <a:cs typeface="B Titr" pitchFamily="2" charset="-78"/>
            </a:endParaRPr>
          </a:p>
          <a:p>
            <a:pPr algn="ctr" rtl="1"/>
            <a:r>
              <a:rPr lang="fa-IR" sz="3200" dirty="0">
                <a:cs typeface="B Titr" pitchFamily="2" charset="-78"/>
              </a:rPr>
              <a:t>کاراته (به ژاپنی: </a:t>
            </a:r>
            <a:r>
              <a:rPr lang="ja-JP" altLang="en-US" sz="3200" dirty="0">
                <a:cs typeface="B Titr" pitchFamily="2" charset="-78"/>
              </a:rPr>
              <a:t>空手</a:t>
            </a:r>
            <a:r>
              <a:rPr lang="en-US" altLang="ja-JP" sz="3200" dirty="0">
                <a:cs typeface="B Titr" pitchFamily="2" charset="-78"/>
              </a:rPr>
              <a:t>) </a:t>
            </a:r>
            <a:r>
              <a:rPr lang="fa-IR" sz="3200" dirty="0">
                <a:cs typeface="B Titr" pitchFamily="2" charset="-78"/>
              </a:rPr>
              <a:t>نوعی هنر رزمی متعلق به جزایر ریوکیو است، جایی‌که امروز در اوکیناوای ژاپن قرار دارد. این رشته از ترکیب روش‌های جنگی بومی و محلی این منطقه معروف به ته (معنی تحت‌اللفظی: دست) پدید </a:t>
            </a:r>
            <a:r>
              <a:rPr lang="fa-IR" sz="3200" dirty="0" smtClean="0">
                <a:cs typeface="B Titr" pitchFamily="2" charset="-78"/>
              </a:rPr>
              <a:t>آمده‌است.</a:t>
            </a:r>
            <a:endParaRPr lang="en-US" sz="3200" dirty="0">
              <a:cs typeface="B Titr" pitchFamily="2" charset="-78"/>
            </a:endParaRPr>
          </a:p>
        </p:txBody>
      </p:sp>
    </p:spTree>
    <p:extLst>
      <p:ext uri="{BB962C8B-B14F-4D97-AF65-F5344CB8AC3E}">
        <p14:creationId xmlns:p14="http://schemas.microsoft.com/office/powerpoint/2010/main" val="14425872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38609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r>
              <a:rPr lang="fa-IR" sz="3200" b="1" dirty="0">
                <a:cs typeface="B Zar" pitchFamily="2" charset="-78"/>
              </a:rPr>
              <a:t>تعریف کلی</a:t>
            </a:r>
          </a:p>
          <a:p>
            <a:pPr algn="ctr" rtl="1"/>
            <a:endParaRPr lang="en-US" sz="2400" dirty="0">
              <a:cs typeface="B Titr" pitchFamily="2" charset="-78"/>
            </a:endParaRPr>
          </a:p>
          <a:p>
            <a:pPr marL="457200" indent="-457200" algn="r" rtl="1">
              <a:buFont typeface="Arial" pitchFamily="34" charset="0"/>
              <a:buChar char="•"/>
            </a:pPr>
            <a:r>
              <a:rPr lang="fa-IR" sz="3200" dirty="0">
                <a:cs typeface="B Titr" pitchFamily="2" charset="-78"/>
              </a:rPr>
              <a:t>نام </a:t>
            </a:r>
            <a:r>
              <a:rPr lang="en-US" sz="3200" dirty="0" smtClean="0">
                <a:cs typeface="B Titr" pitchFamily="2" charset="-78"/>
              </a:rPr>
              <a:t>:</a:t>
            </a:r>
            <a:r>
              <a:rPr lang="fa-IR" sz="3200" dirty="0">
                <a:cs typeface="B Titr" pitchFamily="2" charset="-78"/>
              </a:rPr>
              <a:t>	کاراته</a:t>
            </a:r>
          </a:p>
          <a:p>
            <a:pPr marL="457200" indent="-457200" algn="r" rtl="1">
              <a:buFont typeface="Arial" pitchFamily="34" charset="0"/>
              <a:buChar char="•"/>
            </a:pPr>
            <a:r>
              <a:rPr lang="fa-IR" sz="3200" dirty="0">
                <a:cs typeface="B Titr" pitchFamily="2" charset="-78"/>
              </a:rPr>
              <a:t>شناخته شده به نام 	</a:t>
            </a:r>
            <a:r>
              <a:rPr lang="en-US" sz="3200" dirty="0">
                <a:cs typeface="B Titr" pitchFamily="2" charset="-78"/>
              </a:rPr>
              <a:t>Karate Do (</a:t>
            </a:r>
            <a:r>
              <a:rPr lang="ja-JP" altLang="en-US" sz="3200" dirty="0">
                <a:cs typeface="B Titr" pitchFamily="2" charset="-78"/>
              </a:rPr>
              <a:t>空手道</a:t>
            </a:r>
            <a:r>
              <a:rPr lang="en-US" altLang="ja-JP" sz="3200" dirty="0">
                <a:cs typeface="B Titr" pitchFamily="2" charset="-78"/>
              </a:rPr>
              <a:t>)</a:t>
            </a:r>
          </a:p>
          <a:p>
            <a:pPr marL="457200" indent="-457200" algn="r" rtl="1">
              <a:buFont typeface="Arial" pitchFamily="34" charset="0"/>
              <a:buChar char="•"/>
            </a:pPr>
            <a:r>
              <a:rPr lang="fa-IR" sz="3200" dirty="0">
                <a:cs typeface="B Titr" pitchFamily="2" charset="-78"/>
              </a:rPr>
              <a:t>تاکید </a:t>
            </a:r>
            <a:r>
              <a:rPr lang="en-US" sz="3200" dirty="0" smtClean="0">
                <a:cs typeface="B Titr" pitchFamily="2" charset="-78"/>
              </a:rPr>
              <a:t>:</a:t>
            </a:r>
            <a:r>
              <a:rPr lang="fa-IR" sz="3200" dirty="0">
                <a:cs typeface="B Titr" pitchFamily="2" charset="-78"/>
              </a:rPr>
              <a:t>	</a:t>
            </a:r>
            <a:r>
              <a:rPr lang="en-US" sz="3200" dirty="0">
                <a:cs typeface="B Titr" pitchFamily="2" charset="-78"/>
              </a:rPr>
              <a:t>Striking</a:t>
            </a:r>
          </a:p>
          <a:p>
            <a:pPr marL="457200" indent="-457200" algn="r" rtl="1">
              <a:buFont typeface="Arial" pitchFamily="34" charset="0"/>
              <a:buChar char="•"/>
            </a:pPr>
            <a:r>
              <a:rPr lang="fa-IR" sz="3200" dirty="0">
                <a:cs typeface="B Titr" pitchFamily="2" charset="-78"/>
              </a:rPr>
              <a:t>سختی 	فول کنتاکت کاراته، </a:t>
            </a:r>
            <a:r>
              <a:rPr lang="en-US" sz="3200" dirty="0">
                <a:cs typeface="B Titr" pitchFamily="2" charset="-78"/>
              </a:rPr>
              <a:t>semi-contact, light-contact</a:t>
            </a:r>
          </a:p>
          <a:p>
            <a:pPr marL="457200" indent="-457200" algn="r" rtl="1">
              <a:buFont typeface="Arial" pitchFamily="34" charset="0"/>
              <a:buChar char="•"/>
            </a:pPr>
            <a:r>
              <a:rPr lang="fa-IR" sz="3200" dirty="0">
                <a:cs typeface="B Titr" pitchFamily="2" charset="-78"/>
              </a:rPr>
              <a:t>کشور مبدا </a:t>
            </a:r>
            <a:r>
              <a:rPr lang="en-US" sz="3200" dirty="0" smtClean="0">
                <a:cs typeface="B Titr" pitchFamily="2" charset="-78"/>
              </a:rPr>
              <a:t>:</a:t>
            </a:r>
            <a:r>
              <a:rPr lang="fa-IR" sz="3200" dirty="0">
                <a:cs typeface="B Titr" pitchFamily="2" charset="-78"/>
              </a:rPr>
              <a:t>	پادشاهی ریوکیو</a:t>
            </a:r>
          </a:p>
          <a:p>
            <a:pPr marL="457200" indent="-457200" algn="r" rtl="1">
              <a:buFont typeface="Arial" pitchFamily="34" charset="0"/>
              <a:buChar char="•"/>
            </a:pPr>
            <a:r>
              <a:rPr lang="fa-IR" sz="3200" dirty="0">
                <a:cs typeface="B Titr" pitchFamily="2" charset="-78"/>
              </a:rPr>
              <a:t>والد 	هنرهای رزمی اوکیناوا، هنرهای رزمی چینی</a:t>
            </a:r>
          </a:p>
          <a:p>
            <a:pPr marL="457200" indent="-457200" algn="r" rtl="1">
              <a:buFont typeface="Arial" pitchFamily="34" charset="0"/>
              <a:buChar char="•"/>
            </a:pPr>
            <a:r>
              <a:rPr lang="fa-IR" sz="3200" dirty="0">
                <a:cs typeface="B Titr" pitchFamily="2" charset="-78"/>
              </a:rPr>
              <a:t>المپیک </a:t>
            </a:r>
            <a:r>
              <a:rPr lang="en-US" sz="3200" dirty="0" smtClean="0">
                <a:cs typeface="B Titr" pitchFamily="2" charset="-78"/>
              </a:rPr>
              <a:t>:</a:t>
            </a:r>
            <a:r>
              <a:rPr lang="fa-IR" sz="3200" dirty="0">
                <a:cs typeface="B Titr" pitchFamily="2" charset="-78"/>
              </a:rPr>
              <a:t>	اولین بار برگزار می‌شود در المپیک تابستانی ۲۰۲۰</a:t>
            </a:r>
            <a:endParaRPr lang="en-US" sz="3200" dirty="0">
              <a:cs typeface="B Titr" pitchFamily="2" charset="-78"/>
            </a:endParaRPr>
          </a:p>
        </p:txBody>
      </p:sp>
    </p:spTree>
    <p:extLst>
      <p:ext uri="{BB962C8B-B14F-4D97-AF65-F5344CB8AC3E}">
        <p14:creationId xmlns:p14="http://schemas.microsoft.com/office/powerpoint/2010/main" val="29722454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603242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rtl="1"/>
            <a:r>
              <a:rPr lang="fa-IR" sz="3200" b="1" dirty="0" smtClean="0">
                <a:cs typeface="B Zar" pitchFamily="2" charset="-78"/>
              </a:rPr>
              <a:t>تکامل</a:t>
            </a:r>
            <a:endParaRPr lang="fa-IR" sz="3200" b="1" dirty="0">
              <a:cs typeface="B Zar" pitchFamily="2" charset="-78"/>
            </a:endParaRPr>
          </a:p>
          <a:p>
            <a:pPr algn="ctr" rtl="1"/>
            <a:endParaRPr lang="fa-IR" sz="2400" dirty="0" smtClean="0">
              <a:cs typeface="B Titr" pitchFamily="2" charset="-78"/>
            </a:endParaRPr>
          </a:p>
          <a:p>
            <a:pPr algn="ctr" rtl="1"/>
            <a:r>
              <a:rPr lang="fa-IR" sz="2200" dirty="0">
                <a:cs typeface="B Titr" pitchFamily="2" charset="-78"/>
              </a:rPr>
              <a:t>تکامل کاراته تا </a:t>
            </a:r>
            <a:r>
              <a:rPr lang="fa-IR" sz="2200" dirty="0" smtClean="0">
                <a:cs typeface="B Titr" pitchFamily="2" charset="-78"/>
              </a:rPr>
              <a:t>سده </a:t>
            </a:r>
            <a:r>
              <a:rPr lang="fa-IR" sz="2200" dirty="0">
                <a:cs typeface="B Titr" pitchFamily="2" charset="-78"/>
              </a:rPr>
              <a:t>نوزدهم در جزایر ریوکیو پیش از آن که به قلمرو ژاپن ملحق شود، اتفاق افتاد. در اوایل </a:t>
            </a:r>
            <a:r>
              <a:rPr lang="fa-IR" sz="2200" dirty="0" smtClean="0">
                <a:cs typeface="B Titr" pitchFamily="2" charset="-78"/>
              </a:rPr>
              <a:t>سده </a:t>
            </a:r>
            <a:r>
              <a:rPr lang="fa-IR" sz="2200" dirty="0">
                <a:cs typeface="B Titr" pitchFamily="2" charset="-78"/>
              </a:rPr>
              <a:t>بیستم در پی دورانی از تبادلات فرهنگی بین ریوکیو و ژاپن به سرزمین اصلی ژاپن معرفی شد. در ۱۹۲۲ وزارت آموزش ژاپن گیچین فوناکوشی را برای نمایش کاراته به توکیو دعوت کرد. در ۱۹۲۴ دانشگاه کیو نخستین باشگاه دانشگاهی کاراته را تأسیس کرد و تا سال ۱۹۳۲ در تمام دانشگاه‌های اصلی ژاپن باشگاه‌های کاراته بر پا شده بود. در این دوران که نظامی‌گرایی ژاپنی اوج گرفته بود</a:t>
            </a:r>
            <a:r>
              <a:rPr lang="fa-IR" sz="2200" dirty="0" smtClean="0">
                <a:cs typeface="B Titr" pitchFamily="2" charset="-78"/>
              </a:rPr>
              <a:t>، نام </a:t>
            </a:r>
            <a:r>
              <a:rPr lang="fa-IR" sz="2200" dirty="0">
                <a:cs typeface="B Titr" pitchFamily="2" charset="-78"/>
              </a:rPr>
              <a:t>این رشته از واژه تو. دی با معنی تحت‌اللفظی «دست‌چینی» به واژه‌ای هم‌نوا با معنی «دست خالی» تغییر کرد. البته هر دو کلمه کاراته تلفظ می‌شوند. این تغییر نشانگر اشتیاق ژاپنی‌ها به معرفی این رشته به عنوان یک هنر رزمی ژاپنی بود</a:t>
            </a:r>
            <a:r>
              <a:rPr lang="fa-IR" sz="2200" dirty="0" smtClean="0">
                <a:cs typeface="B Titr" pitchFamily="2" charset="-78"/>
              </a:rPr>
              <a:t>. پس </a:t>
            </a:r>
            <a:r>
              <a:rPr lang="fa-IR" sz="2200" dirty="0">
                <a:cs typeface="B Titr" pitchFamily="2" charset="-78"/>
              </a:rPr>
              <a:t>از جنگ جهانی دوم اوکیناوا یک قرارگاه نظامی مهم ایالات متحده آمریکا شد و تمرین کاراته در میان نظامیان ساکن این جزیره محبوبیت یافت. کاراته مدرن توسط استاد هیگائونا بنیان نهاده شده‌است. فیلم‌های سینمایی رزمی </a:t>
            </a:r>
            <a:r>
              <a:rPr lang="fa-IR" sz="2200" dirty="0" smtClean="0">
                <a:cs typeface="B Titr" pitchFamily="2" charset="-78"/>
              </a:rPr>
              <a:t>دهه </a:t>
            </a:r>
            <a:r>
              <a:rPr lang="fa-IR" sz="2200" dirty="0">
                <a:cs typeface="B Titr" pitchFamily="2" charset="-78"/>
              </a:rPr>
              <a:t>۱۹۶۰ و ۱۹۷۰ کمک زیادی به افزایش محبوبیت کاراته کردند و به گشایش باشگاه‌های کاراته در بسیاری از نقاط دنیا منجر شدند</a:t>
            </a:r>
            <a:r>
              <a:rPr lang="fa-IR" sz="2200" dirty="0" smtClean="0">
                <a:cs typeface="B Titr" pitchFamily="2" charset="-78"/>
              </a:rPr>
              <a:t>. شیگارو </a:t>
            </a:r>
            <a:r>
              <a:rPr lang="fa-IR" sz="2200" dirty="0">
                <a:cs typeface="B Titr" pitchFamily="2" charset="-78"/>
              </a:rPr>
              <a:t>اگامی مدرس ارشد شوتوکان بر این باور است «اکثر هنرجویان کاراته در کشورهای دیگر کاراته را فقط برای تکنیک‌های مبارزه‌ای آن دنبال </a:t>
            </a:r>
            <a:r>
              <a:rPr lang="fa-IR" sz="2200" dirty="0" smtClean="0">
                <a:cs typeface="B Titr" pitchFamily="2" charset="-78"/>
              </a:rPr>
              <a:t>می‌کنند</a:t>
            </a:r>
            <a:endParaRPr lang="en-US" sz="2200" dirty="0">
              <a:cs typeface="B Titr" pitchFamily="2" charset="-78"/>
            </a:endParaRPr>
          </a:p>
        </p:txBody>
      </p:sp>
    </p:spTree>
    <p:extLst>
      <p:ext uri="{BB962C8B-B14F-4D97-AF65-F5344CB8AC3E}">
        <p14:creationId xmlns:p14="http://schemas.microsoft.com/office/powerpoint/2010/main" val="1643829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495520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rtl="1"/>
            <a:r>
              <a:rPr lang="fa-IR" sz="3200" b="1" dirty="0" smtClean="0">
                <a:cs typeface="B Zar" pitchFamily="2" charset="-78"/>
              </a:rPr>
              <a:t>تکامل</a:t>
            </a:r>
            <a:endParaRPr lang="fa-IR" sz="3200" b="1" dirty="0">
              <a:cs typeface="B Zar" pitchFamily="2" charset="-78"/>
            </a:endParaRPr>
          </a:p>
          <a:p>
            <a:pPr algn="ctr" rtl="1"/>
            <a:endParaRPr lang="fa-IR" sz="2800" dirty="0" smtClean="0">
              <a:cs typeface="B Titr" pitchFamily="2" charset="-78"/>
            </a:endParaRPr>
          </a:p>
          <a:p>
            <a:pPr algn="ctr" rtl="1"/>
            <a:r>
              <a:rPr lang="fa-IR" sz="3200" dirty="0">
                <a:cs typeface="B Titr" pitchFamily="2" charset="-78"/>
              </a:rPr>
              <a:t> فیلم‌های سینمایی و تلویزیونی، کاراته را به </a:t>
            </a:r>
            <a:r>
              <a:rPr lang="fa-IR" sz="3200" dirty="0" smtClean="0">
                <a:cs typeface="B Titr" pitchFamily="2" charset="-78"/>
              </a:rPr>
              <a:t>مثابه </a:t>
            </a:r>
            <a:r>
              <a:rPr lang="fa-IR" sz="3200" dirty="0">
                <a:cs typeface="B Titr" pitchFamily="2" charset="-78"/>
              </a:rPr>
              <a:t>روشی جادویی برای جنگیدن معرفی می‌کنند که قادر به کشتن یا مجروح کردن حریف در یک چشم برهم زدن است … رسانه‌های جمعی یک هنر ساختگی را معرفی می‌کنند که بسیار دور از واقعیت است</a:t>
            </a:r>
            <a:r>
              <a:rPr lang="fa-IR" sz="3200" dirty="0" smtClean="0">
                <a:cs typeface="B Titr" pitchFamily="2" charset="-78"/>
              </a:rPr>
              <a:t>.» شوشین </a:t>
            </a:r>
            <a:r>
              <a:rPr lang="fa-IR" sz="3200" dirty="0">
                <a:cs typeface="B Titr" pitchFamily="2" charset="-78"/>
              </a:rPr>
              <a:t>ناگامینه نیز معتقد است «کاراته را می‌توان یک نبرد درونی یا ماراتونی توصیف کرد که تمام عمر طول می‌کشد و موفقیت در آن تنها از مسیر خویشتن‌داری، تمرین سخت و ابتکارات خلاقانه میسر است.»</a:t>
            </a:r>
            <a:endParaRPr lang="en-US" sz="3200" dirty="0">
              <a:cs typeface="B Titr" pitchFamily="2" charset="-78"/>
            </a:endParaRPr>
          </a:p>
        </p:txBody>
      </p:sp>
    </p:spTree>
    <p:extLst>
      <p:ext uri="{BB962C8B-B14F-4D97-AF65-F5344CB8AC3E}">
        <p14:creationId xmlns:p14="http://schemas.microsoft.com/office/powerpoint/2010/main" val="9812009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40010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rtl="1"/>
            <a:r>
              <a:rPr lang="fa-IR" sz="3200" b="1" dirty="0">
                <a:cs typeface="B Zar" pitchFamily="2" charset="-78"/>
              </a:rPr>
              <a:t>کاراته </a:t>
            </a:r>
            <a:r>
              <a:rPr lang="fa-IR" sz="3200" b="1" dirty="0" smtClean="0">
                <a:cs typeface="B Zar" pitchFamily="2" charset="-78"/>
              </a:rPr>
              <a:t>تمرینی </a:t>
            </a:r>
            <a:r>
              <a:rPr lang="fa-IR" sz="3200" b="1" dirty="0">
                <a:cs typeface="B Zar" pitchFamily="2" charset="-78"/>
              </a:rPr>
              <a:t>فلسفی</a:t>
            </a:r>
          </a:p>
          <a:p>
            <a:pPr algn="ctr" rtl="1"/>
            <a:endParaRPr lang="fa-IR" sz="2400" dirty="0" smtClean="0">
              <a:cs typeface="B Titr" pitchFamily="2" charset="-78"/>
            </a:endParaRPr>
          </a:p>
          <a:p>
            <a:pPr algn="ctr" rtl="1"/>
            <a:r>
              <a:rPr lang="fa-IR" sz="2200" dirty="0">
                <a:cs typeface="B Titr" pitchFamily="2" charset="-78"/>
              </a:rPr>
              <a:t>برای بسیاری از هنرجویان، کاراته یک تمرین عمیق فلسفی است. کاراته-دو به آموزش اصول اخلاقی می‌پردازد و می‌تواند </a:t>
            </a:r>
            <a:r>
              <a:rPr lang="fa-IR" sz="2200" dirty="0" smtClean="0">
                <a:cs typeface="B Titr" pitchFamily="2" charset="-78"/>
              </a:rPr>
              <a:t>جنبه </a:t>
            </a:r>
            <a:r>
              <a:rPr lang="fa-IR" sz="2200" dirty="0">
                <a:cs typeface="B Titr" pitchFamily="2" charset="-78"/>
              </a:rPr>
              <a:t>معنوی برای پیروان آن داشته باشد. امروزه کاراته برای کمال شخصی، دفاع شخصی، و به عنوان یک ورزش آموخته می‌شود. کاراته در برنامه المپیک، بازی‌های جهانی، و بازی‌های آسیایی قرار دارد. این رشته در جریان رأی‌گیری کمیته بین‌المللی المپیک در ۴ اوت ۲۰۱۶ در برزیل توانست اکثریت آراء برای ورود به المپیک را کسب کند و به عنوان یک رشته المپیکی به رسمیت شناخته شود و از بازی‌های المپیک ۲۰۲۰ ژاپن وارد بازی‌های المپیک خواهد شد</a:t>
            </a:r>
            <a:r>
              <a:rPr lang="fa-IR" sz="2200" dirty="0" smtClean="0">
                <a:cs typeface="B Titr" pitchFamily="2" charset="-78"/>
              </a:rPr>
              <a:t>. «</a:t>
            </a:r>
            <a:r>
              <a:rPr lang="fa-IR" sz="2200" dirty="0">
                <a:cs typeface="B Titr" pitchFamily="2" charset="-78"/>
              </a:rPr>
              <a:t>وب ژاپن» وبگاه متعلق به وزارت خارجه ژاپن تعداد هنرجویان کاراته در سراسر جهان را حدود ۵۰ میلیون نفر برآورد </a:t>
            </a:r>
            <a:r>
              <a:rPr lang="fa-IR" sz="2200" dirty="0" smtClean="0">
                <a:cs typeface="B Titr" pitchFamily="2" charset="-78"/>
              </a:rPr>
              <a:t>کرده‌است.</a:t>
            </a:r>
            <a:endParaRPr lang="en-US" sz="2200" dirty="0">
              <a:cs typeface="B Titr" pitchFamily="2" charset="-78"/>
            </a:endParaRPr>
          </a:p>
        </p:txBody>
      </p:sp>
    </p:spTree>
    <p:extLst>
      <p:ext uri="{BB962C8B-B14F-4D97-AF65-F5344CB8AC3E}">
        <p14:creationId xmlns:p14="http://schemas.microsoft.com/office/powerpoint/2010/main" val="30527898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07831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fa-IR" sz="3200" b="1" dirty="0" smtClean="0">
                <a:cs typeface="B Zar" pitchFamily="2" charset="-78"/>
              </a:rPr>
              <a:t>تاریخچه</a:t>
            </a:r>
          </a:p>
          <a:p>
            <a:pPr algn="ctr" rtl="1"/>
            <a:endParaRPr lang="fa-IR" sz="2800" dirty="0" smtClean="0">
              <a:cs typeface="B Titr" pitchFamily="2" charset="-78"/>
            </a:endParaRPr>
          </a:p>
          <a:p>
            <a:pPr algn="ctr" rtl="1"/>
            <a:r>
              <a:rPr lang="fa-IR" sz="2400" dirty="0">
                <a:cs typeface="B Titr" pitchFamily="2" charset="-78"/>
              </a:rPr>
              <a:t>کاراته دارای قدمتی دو هزار ساله‌است و یکی از استادان اولیه و مبتکران این فن «بودیدهاراما» است که حدود ۵۲۵ سال قبل از میلاد مسیح می‌زیسته‌است. وی که از پیشوایان مذهبی بودایی بود، به تنهایی از هند به راه افتاد و پس از راهپیمایی چند هزار کیلومتری خود و با پشت سر گذاشتن موانع طبیعی بسیار مشکل موجود در آن زمان به چین رسید و در ایالت هون نان و معبد شائولین اقامت گزید. تعالیم بودیدهاراما شامل تمرینات شدید انضباطی و رعایت پرهیزکاری بود. وی ۹ سال رنج و ریاضت همراه با تفکر و برای این که شاگردانش نیز بتوانند در مقابل ساعت‌های طولانی تفکر و اندیشه تاب مقاومت بیاورند و نیز با زورگویانی که تعالیم مذهبی و مردان دین را سد راه خود می‌دیدند به مبارزه و مقابله برخیزند ۱۸ حرکت تمرینی را ابداع نمود که در حقیقت زیر بنای حرکات کاراته امروزی است. </a:t>
            </a:r>
            <a:endParaRPr lang="en-US" sz="2400" dirty="0">
              <a:cs typeface="B Titr" pitchFamily="2" charset="-78"/>
            </a:endParaRPr>
          </a:p>
        </p:txBody>
      </p:sp>
    </p:spTree>
    <p:extLst>
      <p:ext uri="{BB962C8B-B14F-4D97-AF65-F5344CB8AC3E}">
        <p14:creationId xmlns:p14="http://schemas.microsoft.com/office/powerpoint/2010/main" val="37082302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04800" y="181957"/>
            <a:ext cx="8534400" cy="58169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fa-IR" sz="3200" b="1" dirty="0" smtClean="0">
                <a:cs typeface="B Zar" pitchFamily="2" charset="-78"/>
              </a:rPr>
              <a:t>تاریخچه</a:t>
            </a:r>
          </a:p>
          <a:p>
            <a:pPr algn="ctr" rtl="1"/>
            <a:endParaRPr lang="fa-IR" sz="2800" dirty="0" smtClean="0">
              <a:cs typeface="B Titr" pitchFamily="2" charset="-78"/>
            </a:endParaRPr>
          </a:p>
          <a:p>
            <a:pPr algn="ctr" rtl="1"/>
            <a:r>
              <a:rPr lang="fa-IR" sz="2400" dirty="0">
                <a:cs typeface="B Titr" pitchFamily="2" charset="-78"/>
              </a:rPr>
              <a:t>کاراته امروزی شکل تکامل یافته‌ای از کمپوی چینی (بوکس چینی) که نوعی رشته سنتی در ووشو می‌باشد که در ابتدا اوکیناواته نامیده می‌شد. از هنگامی که حکومت‌های استبدادی در چین سلسله کینک ۱۶۴۴ سلسله ساتسوما در اوکیناوا به منظور جلوگیری از ورزیده شدن مخالفان و نیز تحت کنترل درآوردن مردم قانون منع استفاده از شمشیر را به مورد اجرا گذاشتند و به جمع‌آوری سلاح‌های رزمی اقدام نمودند مردم به سوی آموزش هنر مبارزه با دست خالی روی آوردند که همین امر باعث شکوفایی هرچه بیشتر کاراته شد.</a:t>
            </a:r>
          </a:p>
          <a:p>
            <a:pPr algn="ctr" rtl="1"/>
            <a:endParaRPr lang="fa-IR" sz="2400" dirty="0">
              <a:cs typeface="B Titr" pitchFamily="2" charset="-78"/>
            </a:endParaRPr>
          </a:p>
          <a:p>
            <a:pPr algn="ctr" rtl="1"/>
            <a:r>
              <a:rPr lang="fa-IR" sz="2400" dirty="0">
                <a:cs typeface="B Titr" pitchFamily="2" charset="-78"/>
              </a:rPr>
              <a:t>در سال ۱۹۲۱ یکی از بزرگ‌ترین استادان کاراته جزیره اوکیناوا گیچین فونا کوشی ۱۸۶۸–۱۹۵۷ توانست با قدرت و ظرافت تمام کاراته را به ژاپن معرفی نماید و برخی دیگر از هنر جویان که تحت تعلیم بزرگ‌ترین استادان اوکیناوا قرار گرفته بودند، تکنیک‌های سنتی را با یکدیگر ترکیب نموده و سبک‌های متعددی از کاراته را به وجود آوردند. </a:t>
            </a:r>
            <a:endParaRPr lang="en-US" sz="2400" dirty="0">
              <a:cs typeface="B Titr" pitchFamily="2" charset="-78"/>
            </a:endParaRPr>
          </a:p>
        </p:txBody>
      </p:sp>
    </p:spTree>
    <p:extLst>
      <p:ext uri="{BB962C8B-B14F-4D97-AF65-F5344CB8AC3E}">
        <p14:creationId xmlns:p14="http://schemas.microsoft.com/office/powerpoint/2010/main" val="7513181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2958</Words>
  <Application>Microsoft Office PowerPoint</Application>
  <PresentationFormat>On-screen Show (4:3)</PresentationFormat>
  <Paragraphs>149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Farvahar</dc:creator>
  <cp:lastModifiedBy>Farvahar</cp:lastModifiedBy>
  <cp:revision>50</cp:revision>
  <dcterms:created xsi:type="dcterms:W3CDTF">2018-12-28T15:49:19Z</dcterms:created>
  <dcterms:modified xsi:type="dcterms:W3CDTF">2020-12-19T22:41:25Z</dcterms:modified>
</cp:coreProperties>
</file>