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86" r:id="rId6"/>
    <p:sldId id="261" r:id="rId7"/>
    <p:sldId id="262" r:id="rId8"/>
    <p:sldId id="263" r:id="rId9"/>
    <p:sldId id="264" r:id="rId10"/>
    <p:sldId id="265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66" r:id="rId21"/>
  </p:sldIdLst>
  <p:sldSz cx="7559675" cy="10691813"/>
  <p:notesSz cx="6858000" cy="9144000"/>
  <p:defaultTextStyle>
    <a:defPPr>
      <a:defRPr lang="en-US"/>
    </a:defPPr>
    <a:lvl1pPr marL="0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08" y="150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A137A-E499-47C9-97FF-E6A56DA4587D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763AF-BE7C-449B-BC39-F692F5289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79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6E194-0A8D-45FF-A0EA-E10AF3B65A0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618739"/>
            <a:ext cx="1275696" cy="131766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618739"/>
            <a:ext cx="3701091" cy="131766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2"/>
            <a:ext cx="6425724" cy="212351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7"/>
            <a:ext cx="6425724" cy="233883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9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6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1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9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489" y="3603540"/>
            <a:ext cx="2488393" cy="10191872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877" y="3603540"/>
            <a:ext cx="2488393" cy="10191872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6" y="2393285"/>
            <a:ext cx="3340169" cy="99740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9" indent="0">
              <a:buNone/>
              <a:defRPr sz="2200" b="1"/>
            </a:lvl2pPr>
            <a:lvl3pPr marL="995478" indent="0">
              <a:buNone/>
              <a:defRPr sz="2000" b="1"/>
            </a:lvl3pPr>
            <a:lvl4pPr marL="1493217" indent="0">
              <a:buNone/>
              <a:defRPr sz="1700" b="1"/>
            </a:lvl4pPr>
            <a:lvl5pPr marL="1990957" indent="0">
              <a:buNone/>
              <a:defRPr sz="1700" b="1"/>
            </a:lvl5pPr>
            <a:lvl6pPr marL="2488695" indent="0">
              <a:buNone/>
              <a:defRPr sz="1700" b="1"/>
            </a:lvl6pPr>
            <a:lvl7pPr marL="2986435" indent="0">
              <a:buNone/>
              <a:defRPr sz="1700" b="1"/>
            </a:lvl7pPr>
            <a:lvl8pPr marL="3484174" indent="0">
              <a:buNone/>
              <a:defRPr sz="1700" b="1"/>
            </a:lvl8pPr>
            <a:lvl9pPr marL="3981914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6" y="3390691"/>
            <a:ext cx="3340169" cy="616016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5"/>
            <a:ext cx="3341481" cy="99740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9" indent="0">
              <a:buNone/>
              <a:defRPr sz="2200" b="1"/>
            </a:lvl2pPr>
            <a:lvl3pPr marL="995478" indent="0">
              <a:buNone/>
              <a:defRPr sz="2000" b="1"/>
            </a:lvl3pPr>
            <a:lvl4pPr marL="1493217" indent="0">
              <a:buNone/>
              <a:defRPr sz="1700" b="1"/>
            </a:lvl4pPr>
            <a:lvl5pPr marL="1990957" indent="0">
              <a:buNone/>
              <a:defRPr sz="1700" b="1"/>
            </a:lvl5pPr>
            <a:lvl6pPr marL="2488695" indent="0">
              <a:buNone/>
              <a:defRPr sz="1700" b="1"/>
            </a:lvl6pPr>
            <a:lvl7pPr marL="2986435" indent="0">
              <a:buNone/>
              <a:defRPr sz="1700" b="1"/>
            </a:lvl7pPr>
            <a:lvl8pPr marL="3484174" indent="0">
              <a:buNone/>
              <a:defRPr sz="1700" b="1"/>
            </a:lvl8pPr>
            <a:lvl9pPr marL="3981914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6" y="2237362"/>
            <a:ext cx="2487081" cy="7313498"/>
          </a:xfrm>
        </p:spPr>
        <p:txBody>
          <a:bodyPr/>
          <a:lstStyle>
            <a:lvl1pPr marL="0" indent="0">
              <a:buNone/>
              <a:defRPr sz="1500"/>
            </a:lvl1pPr>
            <a:lvl2pPr marL="497739" indent="0">
              <a:buNone/>
              <a:defRPr sz="1300"/>
            </a:lvl2pPr>
            <a:lvl3pPr marL="995478" indent="0">
              <a:buNone/>
              <a:defRPr sz="1100"/>
            </a:lvl3pPr>
            <a:lvl4pPr marL="1493217" indent="0">
              <a:buNone/>
              <a:defRPr sz="1000"/>
            </a:lvl4pPr>
            <a:lvl5pPr marL="1990957" indent="0">
              <a:buNone/>
              <a:defRPr sz="1000"/>
            </a:lvl5pPr>
            <a:lvl6pPr marL="2488695" indent="0">
              <a:buNone/>
              <a:defRPr sz="1000"/>
            </a:lvl6pPr>
            <a:lvl7pPr marL="2986435" indent="0">
              <a:buNone/>
              <a:defRPr sz="1000"/>
            </a:lvl7pPr>
            <a:lvl8pPr marL="3484174" indent="0">
              <a:buNone/>
              <a:defRPr sz="1000"/>
            </a:lvl8pPr>
            <a:lvl9pPr marL="398191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500"/>
            </a:lvl1pPr>
            <a:lvl2pPr marL="497739" indent="0">
              <a:buNone/>
              <a:defRPr sz="3000"/>
            </a:lvl2pPr>
            <a:lvl3pPr marL="995478" indent="0">
              <a:buNone/>
              <a:defRPr sz="2600"/>
            </a:lvl3pPr>
            <a:lvl4pPr marL="1493217" indent="0">
              <a:buNone/>
              <a:defRPr sz="2200"/>
            </a:lvl4pPr>
            <a:lvl5pPr marL="1990957" indent="0">
              <a:buNone/>
              <a:defRPr sz="2200"/>
            </a:lvl5pPr>
            <a:lvl6pPr marL="2488695" indent="0">
              <a:buNone/>
              <a:defRPr sz="2200"/>
            </a:lvl6pPr>
            <a:lvl7pPr marL="2986435" indent="0">
              <a:buNone/>
              <a:defRPr sz="2200"/>
            </a:lvl7pPr>
            <a:lvl8pPr marL="3484174" indent="0">
              <a:buNone/>
              <a:defRPr sz="2200"/>
            </a:lvl8pPr>
            <a:lvl9pPr marL="3981914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00"/>
            </a:lvl1pPr>
            <a:lvl2pPr marL="497739" indent="0">
              <a:buNone/>
              <a:defRPr sz="1300"/>
            </a:lvl2pPr>
            <a:lvl3pPr marL="995478" indent="0">
              <a:buNone/>
              <a:defRPr sz="1100"/>
            </a:lvl3pPr>
            <a:lvl4pPr marL="1493217" indent="0">
              <a:buNone/>
              <a:defRPr sz="1000"/>
            </a:lvl4pPr>
            <a:lvl5pPr marL="1990957" indent="0">
              <a:buNone/>
              <a:defRPr sz="1000"/>
            </a:lvl5pPr>
            <a:lvl6pPr marL="2488695" indent="0">
              <a:buNone/>
              <a:defRPr sz="1000"/>
            </a:lvl6pPr>
            <a:lvl7pPr marL="2986435" indent="0">
              <a:buNone/>
              <a:defRPr sz="1000"/>
            </a:lvl7pPr>
            <a:lvl8pPr marL="3484174" indent="0">
              <a:buNone/>
              <a:defRPr sz="1000"/>
            </a:lvl8pPr>
            <a:lvl9pPr marL="398191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 vert="horz" lIns="99549" tIns="49773" rIns="99549" bIns="497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9549" tIns="49773" rIns="99549" bIns="497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9549" tIns="49773" rIns="99549" bIns="497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1787-6030-4360-89D8-91E69655AF90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9"/>
            <a:ext cx="2393897" cy="569240"/>
          </a:xfrm>
          <a:prstGeom prst="rect">
            <a:avLst/>
          </a:prstGeom>
        </p:spPr>
        <p:txBody>
          <a:bodyPr vert="horz" lIns="99549" tIns="49773" rIns="99549" bIns="497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9549" tIns="49773" rIns="99549" bIns="497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153C-A3D7-462D-ACEE-AC632F5D68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78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04" indent="-373304" algn="l" defTabSz="99547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27" indent="-311087" algn="l" defTabSz="995478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48" indent="-248870" algn="l" defTabSz="99547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088" indent="-248870" algn="l" defTabSz="99547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26" indent="-248870" algn="l" defTabSz="99547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566" indent="-248870" algn="l" defTabSz="99547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05" indent="-248870" algn="l" defTabSz="99547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043" indent="-248870" algn="l" defTabSz="99547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783" indent="-248870" algn="l" defTabSz="99547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39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78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17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957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695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435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174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914" algn="l" defTabSz="99547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6192" y="1336450"/>
          <a:ext cx="5433519" cy="8405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 صفحه</a:t>
                      </a:r>
                      <a:endParaRPr lang="en-US" sz="1300" b="1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عنوان</a:t>
                      </a:r>
                      <a:endParaRPr lang="en-US" sz="1300" b="1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مقدمه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1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1) فصل اول : شناخت موضوع طرح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1-1) پیدایش مفهوم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1-2) تکامل کالبدی ( بازرگانی و بازار 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1-3) مفهوم بازار یا مراکز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1-3-1) لزوم برنامه ریزی برای احداث مراکز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1-3-2) پیشرفت ها و تحولات مراکز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1-4) بررسی اجمالی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سیر تاریخی بازارها در ایران تا تکامل مفهومی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1-5) تعریف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1-5-1) تعریف واژه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1-6) عناصر و فضاهای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1-6-1) راسته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1-6-2) خان یا سرا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1-6-3) تیمچه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1-6-4) چهارسو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1-6-5) دالان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1-6-6) قیصریه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1-6-7) کارگاه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1-6-8) دکان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1-6-9) میدان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29951" y="1004257"/>
            <a:ext cx="3622370" cy="332192"/>
          </a:xfrm>
          <a:prstGeom prst="rect">
            <a:avLst/>
          </a:prstGeom>
          <a:noFill/>
        </p:spPr>
        <p:txBody>
          <a:bodyPr wrap="square" lIns="99549" tIns="49773" rIns="99549" bIns="49773" rtlCol="0">
            <a:spAutoFit/>
          </a:bodyPr>
          <a:lstStyle/>
          <a:p>
            <a:pPr algn="r" rtl="1"/>
            <a:r>
              <a:rPr lang="fa-IR" sz="1500" b="1" dirty="0">
                <a:cs typeface="B Nazanin" pitchFamily="2" charset="-78"/>
              </a:rPr>
              <a:t>فهرست مطالب</a:t>
            </a:r>
            <a:endParaRPr lang="en-US" sz="15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297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500" b="1" dirty="0" smtClean="0">
                          <a:cs typeface="B Nazanin" pitchFamily="2" charset="-78"/>
                        </a:rPr>
                        <a:t>فهرست تصاویر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 hMerge="1">
                  <a:txBody>
                    <a:bodyPr/>
                    <a:lstStyle/>
                    <a:p>
                      <a:pPr algn="r" rtl="1"/>
                      <a:endParaRPr lang="en-US" sz="1200" b="0" dirty="0">
                        <a:cs typeface="B Nazanin" pitchFamily="2" charset="-78"/>
                      </a:endParaRPr>
                    </a:p>
                  </a:txBody>
                  <a:tcPr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1-1) بازار قدیم</a:t>
                      </a:r>
                    </a:p>
                    <a:p>
                      <a:pPr algn="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1-2: بازار ، کانون دادو ستد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1-3: بخشی از بازار اصفهان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1-4: آگورای شهر آتن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1-5: فروشگاه عمده فروشی در بوستن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1-6: میدان دل کومپو در شهر سینا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1-7: بازار شهر حلب در سوریه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1-8: بازار کاشان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1-9: نخارا-نقشه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مرکز شهر ، بازار و بناهای تجاری و مذهبی مجاور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1-10: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سردر بازار قیصریه اصفهان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1-11: بازار ایرانی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1-12: راسته ی بازار تبریز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1-13: راسته ی بازار وکیل شیراز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1-14: سرای بازار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1-15: سرای شاه ، بازار قزوین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1-16: تیمچه ی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1-17: چهارسوی بازار اصفهان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1-18: چهارسوی بازار کرمان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1-19: آسمانه چهارسوی بازار کرمان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14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1-20: راسته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ی بازار قلعه محمود کرمان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1-21: قیصریه بازار قزوین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1-22: دکان ، بازار اصفهان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1-23: دکان ، بازار تبریز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1-24: بازار کرمان ، قسمتی از بازار و میدان گنجعلی خان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1-25: کاربرد نور طبیعی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در بازار کاشان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1-26: کاربرذ نور در بازار قزوین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17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1-27: کاربرد نور در بازار کاشان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1-28: بازار تبریز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1-29: ریتم و موسیقی در سقف بازار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نراق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1-30: ریتم در سقف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19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1-31: پاساژ گلستان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20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تصویر 1-32:مغازه ها در</a:t>
                      </a:r>
                      <a:r>
                        <a:rPr lang="fa-IR" sz="1300" b="0" baseline="0" dirty="0" smtClean="0">
                          <a:cs typeface="B Nazanin" pitchFamily="2" charset="-78"/>
                        </a:rPr>
                        <a:t> جوار خیابان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20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تصویر 1-33: پاساژ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21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تصویر 1-34 : مرکز تجاری گلستان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21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تصویر 1-35: فروشگاه</a:t>
                      </a:r>
                      <a:r>
                        <a:rPr lang="fa-IR" sz="1300" b="0" baseline="0" dirty="0" smtClean="0">
                          <a:cs typeface="B Nazanin" pitchFamily="2" charset="-78"/>
                        </a:rPr>
                        <a:t> فردوسی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21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تصویر 1-36: فروشگاه زنجیره ای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2-1: تقسیمات استان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تصویر2-2: زمین های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گچی و نمکی در جنوب شرق استان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24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2-3:ناحیه کوهستانی در استان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2-4:پاساژ علاء الدین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2-5: حرم حضرت عبدالعظیم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2-6: برج میلاد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2-7: مسجد امام خمینی ( ره 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2-8: سردر باغ ملی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2-9: برج علاء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الدوله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2-10: شمس العماره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2-11: مرکز تجاری میلاد نور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2-12: مرکز ورزش زمستانی ( اسکی 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2-13: پروژه آبشار تهران در ارتفاعات منطقه 22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2-14: موزه گیاه شناسی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2-15: نمایی از پروژه آبشار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2-16: مترو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2-17: چگونگی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هدایت باد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2-18: جهت قرارگیری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ساختمان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2-19: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استفاده از سطح بتنی برای انعکاس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37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3-1: ورودی مرکز تجاری در مالزی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3-2: ورودی مرکز تجاری در مالزی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3-3: نمای مجموعه تجاری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3-4: نمای مجموعه تجای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2-5: رنگ در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3-6: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رنگ در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3-7: بیلبوردهای تبلیغاتی در مجموعه های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3-8: تأثیر فضای سبز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3-9: تأثیر رنگ گیاه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بر محیط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50185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3-10: تأثیر رنگ گیاه بر محیط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8"/>
          <a:ext cx="5433519" cy="84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2324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43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3-11: کاربرد گیاه و فضای سبز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3-13: نقش آب در محیط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3-14: نقش بصری آب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2324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3-15: مبلمان شهری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3-16: مبلمان شهری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3-17: استفاده ازپله های برقی در مجموعه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3-18: طراحی فضاهای داخلی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3-19: طراحی فضاهای داخلی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4-1: اندازه ها و فضاهای مورد نیاز انسان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marL="0" marR="0" indent="0" algn="r" defTabSz="914373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dirty="0" smtClean="0">
                          <a:cs typeface="B Nazanin" pitchFamily="2" charset="-78"/>
                        </a:rPr>
                        <a:t>تصویر 4-2: اندازه ها و فضاهای مورد نیاز انسان</a:t>
                      </a:r>
                      <a:endParaRPr lang="en-US" sz="1300" dirty="0" smtClean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4-3: فاصله های مورد نیاز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بین دیوارها برای مردم در حال حرکت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4-4: فاصله های مورد نیاز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بین دیوارها برای مردم در حال حرکت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4-5: ارائه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روابط دیدگانی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4-6: ضوابط راهروی فرعی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4-7: ضوابط قفسه های اجناس و فاصله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4-8: ضوابط فضای فروش معمول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4-9:ضوابط یک پیشخان مغازه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4-10: ضوابط قفسه های اجناس و فاصله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4-11: 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ضوابط اتاق رختکن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4-12:ضوابط قسمت امتحان کفش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4-13: ضوابط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4-14: ضوابط برای پیشخان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4-15: ضوابط قفسه های اجناس در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4-16: ضوابط قفسه های اجناس و فاصله ها در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4-17: ضوابط در فضای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2324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4-18: ضوابط نوشیدنی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فروشی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5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4-19: ضوابط نوشیدنی فروشی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4-20: میزهای نوشیدنی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فروشی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4-21: استانداردهای غذاخوری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4-22: فضای حداقل بین میزها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4-23: ضوابط دسترسی به میزها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4-24: ابعاد اومبیل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4-25: ابعاد محل های پارک اتومبیل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4-26: فضای دور زدن اتومبیل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4-27: ابعاد کامیون حمل بار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4-28: ابعاد سکوی بارانداز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4-29: ابعاد استاندارد سرویس بهداشتی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65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4-30: ضوابط پله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4-31:ضوابط پله برقی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4-32: فاصله افقی بین افراد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4-33: فاصله در راهروها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4-34: میزان فاصله ها در راهرو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4-35: اندازه های سرویس بهداشتی برای افراد معلول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4-31: حرکات اساسی معلولین در سرویس بهداشتی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4-36: ابعاد اتاقک توالت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4-37: برش قسمت روشویی در سرویس بهداشتی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4-38: ضوابط آسانسور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5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69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4-39: فاصله در راهروها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4-40: تراکم نسبی در صف ها ویژه ی معلولین دارای صندلی چرخ دار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4-41: فضای ارتباطی صندلی چرخ دار ، درها در یک ردیف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4-42: فضای ارتباطی صندلی چرخ دار، درها در اضلاع مجاور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4-43: ابعاد میز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برای افراد معلول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4-44: حسگردود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4-45: سامانه ی سیستم مرکزی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4-46: دوربین های مدار بسته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4-47: سیستم گشت و نگهبانی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4-48: سیستم کنترل </a:t>
                      </a:r>
                      <a:r>
                        <a:rPr lang="en-US" sz="1300" dirty="0" smtClean="0">
                          <a:cs typeface="B Nazanin" pitchFamily="2" charset="-78"/>
                        </a:rPr>
                        <a:t>Hvac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5-1: مجتمع الماس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شرق ، فضای داخلی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75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5-2: مجتمع تجاری الماس شرق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5-3: مجتمع تجاری الماس شرق ، فرم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5-4: مجتمع تجاری الماس شرق ، ورودی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5-5: پلان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5-6: پلان طبقات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5-7: مقطع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5-8: ماکت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5-9: فضاهای داخلی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5-10: مبلمان داخلی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79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5-11: آب نمای داخل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8"/>
          <a:ext cx="5433519" cy="7604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5-12: المان ورودی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5-13: سقف کاذب برای عبور تأسیسات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5-14: مرکز خرید تیراژه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5-15: مرکز خرید تیرازه ، فضای داخلی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5-16: نمایی از ورودر مرکز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5-17: مقطعی از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5-18: سایت پلان مرکز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5-19: پلان طبقه دوم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5-20: فضای داخلی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مرکز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5-21: پلان طبقه اول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5-22: پلان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85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5-23: مقطع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5-24: نمایی از سقف مجموعه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5-25: فضای داخلی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5-26: نمای جنوبی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5-27: نمای شرقی مرکز خرید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5-28: سازه 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 5-29: نمایی از ورودی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5-30:پلان زیر زمین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4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88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5-31: نمایی از خارج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5-32: فضای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داخلی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5-33: پلان طبقه سوم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5-34: پلان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5-35: مصالح جدید فضای داخلی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5-36: ورودی جدید جنوبی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5-37: مجسمه ها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در ورودی جدید شمالی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5-38: پلان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5-39: پلان طبقه اول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5-40: گنبد شیشه ای بازسازی شده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5-41: کافه هوایی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6-1: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سیستم سازه فلزی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2-6: سیستم سازه فلزی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6-3: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سازه بتنی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6-4: سازه بتنی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106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6-1: ساندویچ پانل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6-2: چیلر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6-3: فن کوئل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6-4: دستگاه هواساز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6-5: بویلر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6-6: مشعل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6-7: سختی گیر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6-8: منبع انبساط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6-9: دوربین مداربسته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617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7-1: دید به سمت غرب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5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7-2: دید به سمت شمال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7-3: دید به سمت جنوب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7-4: دید به سمت شرق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8-1: آلترناتیو اولیه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تصویر 8-2: آلترناتیو و حجم نهایی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 gridSpan="2"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فهرست نقشه ها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 hMerge="1">
                  <a:txBody>
                    <a:bodyPr/>
                    <a:lstStyle/>
                    <a:p>
                      <a:pPr algn="r" rtl="1"/>
                      <a:endParaRPr lang="en-US" sz="12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2-1: تهران به عنوان پایتخت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نقشه2-2:گسلهای استان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2-3:شهر تهران در اوایل دوره ناصری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24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2-4:مناطق شهر تهران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2-5:موقعیت منطقه 5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2-6:موقعیت منطقه ی 5در استان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2-7:قرارگیری منطقه 5 در جنوب کوه های البرز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6-1: بوتیک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6-2: کفش فروشی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6-3: فروشگاه لوازم خانگی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6-4: سوپر مارکت در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6-5: سوپرمارکت در طبقه اول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6-6: نگهبانی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43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99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6-7: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بخش اداری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6-8: سرویس بهداشتی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6-9: انبار واحد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6-10: بارانداز واحدهای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6-11: موتورخانه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6-12: اتاق هواساز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6-13: پارکینگ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6-14: نمازخانه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6-15: فست فود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6-16: کافی شاپ در طبقه همکف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6-17: کافی شاپ در فضای باز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102</a:t>
                      </a:r>
                      <a:endParaRPr lang="en-US" sz="1300" b="0" i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6-18: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اتاق نگهداری کودکان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6-19: بازی های کامپیوتری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6-20: راه پله و آسانسور حمل بار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6-21: بالابر حمل کالا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6-22: راه پله و آسانسور حمل بار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6-23: وید مرکزی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6-24: پلان ستون گذاری و آکس بندی طبقات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7-1: معابر منطقه و موقعیت زمین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7-3: نقشه هوایی سایت مورد نظر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7387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7-4: خیابان های اطراف سایت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و دسترسی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592162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marL="0" marR="0" indent="0" algn="r" defTabSz="914373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dirty="0" smtClean="0">
                          <a:cs typeface="B Nazanin" pitchFamily="2" charset="-78"/>
                        </a:rPr>
                        <a:t>نقشه 7-5: ابعاد زمین </a:t>
                      </a:r>
                      <a:endParaRPr lang="en-US" sz="1300" dirty="0" smtClean="0">
                        <a:cs typeface="B Nazanin" pitchFamily="2" charset="-78"/>
                      </a:endParaRPr>
                    </a:p>
                    <a:p>
                      <a:endParaRPr lang="en-US" sz="1900" dirty="0"/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866192" y="1336450"/>
          <a:ext cx="5433519" cy="8425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67943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24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1-7) عناصر مفهومی در بازار ایرانی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25</a:t>
                      </a: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1-7-1) نور و گذر زمان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1-7-1-1) علل کاربرد نور در بازار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7943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25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1-7-2) فضاهای پر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و خالی بازار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1-7-3) ریتم – وزن - موسیفی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1-8) پاساژنسل دوم بازارچه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1-8-1) رقابت موجب شکل گیری پاساژها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1-8-2) پاساژها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در اروپا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1-8-3) پاساژهای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1-9) شناخت مراکز خرید معاصر در ایران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1-9-1) مراکز تجار محله ای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1-9-2) مراکز تجاری در جوار خیابان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29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1-9-3) پاساژها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1-9-4) مجموعه های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1-9-5) فروشگاه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بزرگ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1-9-6) فروشگاه زنجیره ای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 rtl="1"/>
                      <a:r>
                        <a:rPr lang="fa-IR" sz="1500" b="1" dirty="0" smtClean="0">
                          <a:cs typeface="B Nazanin" pitchFamily="2" charset="-78"/>
                        </a:rPr>
                        <a:t>32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2) فصل دوم : شناخت بستر طرح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2-1) مشخصات استان تهران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2-2) ناهمواری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30907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marL="0" marR="0" indent="0" algn="r" defTabSz="914373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dirty="0" smtClean="0">
                          <a:cs typeface="B Nazanin" pitchFamily="2" charset="-78"/>
                        </a:rPr>
                        <a:t> 1-2-1) آب وهوا</a:t>
                      </a:r>
                      <a:endParaRPr lang="en-US" sz="1300" dirty="0" smtClean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2-2-2) منابع آب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2-3) مخاطرات طبیعی استان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7943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2-3-1) علت لرزه خیزی استان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8"/>
          <a:ext cx="5433519" cy="6404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نقشه 7-6: کاربری های اطراف سایت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 gridSpan="2"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فهرست جداول 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 hMerge="1">
                  <a:txBody>
                    <a:bodyPr/>
                    <a:lstStyle/>
                    <a:p>
                      <a:pPr algn="r" rtl="1"/>
                      <a:endParaRPr lang="en-US" sz="12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جدول 6-1: برنامه فیزیکی فضاها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66192" y="1336449"/>
          <a:ext cx="5433519" cy="840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b="0" dirty="0" smtClean="0">
                          <a:cs typeface="B Nazanin" pitchFamily="2" charset="-78"/>
                        </a:rPr>
                        <a:t>38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2-3-2) اقلیم استان تهران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38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2-3-3) پارامترهای اقلیمی استان تهران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2-4) اقلیم شهر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44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2-5) جمعیت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2-6) آلودگی هوادر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2-7) طراحی اقلیمی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49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2-8) گردشگری درتهران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2-9) تقسیمات منطقه ای شهر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2-9-1) موقعیت منطقه 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2-10) مشخصات اقلیمی منطقه 5 تهران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2-10-1) تابش آفتاب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2-10-2) بارندگی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2-10-3) زمین شناسی منطقه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2-10-4) جهت قبله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2-10-5) باد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2-10-6) ارتفاع از سطح دریا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2-10-7) رطوبت نسبی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2-11) تأثیر اقلیم سرد بر ساختمان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55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3)</a:t>
                      </a:r>
                      <a:r>
                        <a:rPr lang="fa-IR" sz="1500" b="1" baseline="0" dirty="0" smtClean="0">
                          <a:cs typeface="B Nazanin" pitchFamily="2" charset="-78"/>
                        </a:rPr>
                        <a:t> فصل سوم : مبانی نظری طرح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3-1)</a:t>
                      </a:r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 استقرار در محل مناسب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3-2)ب</a:t>
                      </a:r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ررسی اقتصادی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  </a:t>
                      </a:r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3-3)تحلیل جمعیت منطقه: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6541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4-4) میزان درآمد خانوار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27509" y="665386"/>
          <a:ext cx="5433519" cy="9606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57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solidFill>
                            <a:prstClr val="black"/>
                          </a:solidFill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3-6) جذابیت مرکز تجاری برای مراجعی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3-7- عوامل بصری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57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3-8دسترسیها و ارتباطات: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58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3-9نوع فضاهای تشکیل دهنده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3-10 نحوه شکل گیری و استقرار فضاها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just" defTabSz="1043766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3-11 بررسی سیرکولاسیون و فضاهای ارتباط دهنده                                            </a:t>
                      </a:r>
                      <a:endParaRPr lang="en-US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3-12جذابیت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3-12-1 عوامل غیر بصری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3-12-2 عوامل جذاب در طراحی مکان تجاری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3-12-3ترافیک پیاده در مرکز خرید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3-12-4 تبلیغات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just" defTabSz="1043766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  </a:t>
                      </a:r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3-14عوامل غیر بصری: </a:t>
                      </a:r>
                      <a:endParaRPr lang="en-US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3-14-1 ارائه خدمات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67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68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68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69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69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70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71</a:t>
                      </a:r>
                    </a:p>
                    <a:p>
                      <a:pPr algn="ctr" rtl="1"/>
                      <a:endParaRPr lang="fa-IR" sz="1300" dirty="0" smtClean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72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3-15 جداسازی انواع ترافیک  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ea typeface="Calibri" pitchFamily="34" charset="0"/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3-16 نور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3-17متریال و مصالح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3-18انعطاف پذیری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3-19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ورودی </a:t>
                      </a:r>
                      <a:r>
                        <a:rPr lang="fa-IR" sz="1300" b="0" dirty="0" smtClean="0">
                          <a:cs typeface="B Nazanin" pitchFamily="2" charset="-78"/>
                        </a:rPr>
                        <a:t>مجموعه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3-19-1انواع ورودی های فروشگاه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latin typeface="Arial" pitchFamily="34" charset="0"/>
                          <a:ea typeface="Calibri" pitchFamily="34" charset="0"/>
                          <a:cs typeface="B Nazanin" pitchFamily="2" charset="-78"/>
                        </a:rPr>
                        <a:t> 3-20 سایر ملاحظات در طراحی ورودی</a:t>
                      </a:r>
                    </a:p>
                    <a:p>
                      <a:pPr algn="r" rtl="1"/>
                      <a:endParaRPr lang="fa-IR" sz="1300" b="0" dirty="0" smtClean="0">
                        <a:latin typeface="Arial" pitchFamily="34" charset="0"/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3-21ایجاد قابلیت نفوذ پذیری در مجموعه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/>
                        </a:rPr>
                        <a:t>3-22 ایجاد قابلیت خوانایی برای مجموعه </a:t>
                      </a:r>
                      <a:endParaRPr lang="en-US" sz="1300" b="0" dirty="0" smtClean="0">
                        <a:cs typeface="B Nazanin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 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3-23 فرم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3-24)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نمای </a:t>
                      </a:r>
                      <a:r>
                        <a:rPr lang="fa-IR" sz="1300" b="0" dirty="0" smtClean="0">
                          <a:cs typeface="B Nazanin" pitchFamily="2" charset="-78"/>
                        </a:rPr>
                        <a:t>مجموعه</a:t>
                      </a: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cs typeface="B Nazanin" pitchFamily="2" charset="-78"/>
                      </a:endParaRPr>
                    </a:p>
                    <a:p>
                      <a:pPr algn="r" rtl="1"/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533" y="1529482"/>
          <a:ext cx="5433519" cy="6735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54028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74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74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75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75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76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76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77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78</a:t>
                      </a:r>
                    </a:p>
                    <a:p>
                      <a:pPr algn="ctr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79</a:t>
                      </a:r>
                    </a:p>
                    <a:p>
                      <a:pPr algn="ctr"/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80</a:t>
                      </a: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algn="ctr"/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3-25) رنگ در مجموعه 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3-26)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بیلبوردها و </a:t>
                      </a:r>
                      <a:r>
                        <a:rPr lang="en-US" sz="1300" b="0" dirty="0" smtClean="0">
                          <a:cs typeface="B Nazanin" pitchFamily="2" charset="-78"/>
                        </a:rPr>
                        <a:t>info box</a:t>
                      </a: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3-27)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پذیرایی-</a:t>
                      </a:r>
                      <a:r>
                        <a:rPr lang="fa-IR" sz="1300" b="0" dirty="0" smtClean="0">
                          <a:cs typeface="B Nazanin" pitchFamily="2" charset="-78"/>
                        </a:rPr>
                        <a:t>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سرگرمی</a:t>
                      </a: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3-28) محوطه سازی</a:t>
                      </a: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 pitchFamily="2" charset="-78"/>
                        </a:rPr>
                        <a:t> </a:t>
                      </a:r>
                      <a:endParaRPr lang="en-US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200" b="0" dirty="0" smtClean="0">
                          <a:cs typeface="B Nazanin" pitchFamily="2" charset="-78"/>
                        </a:rPr>
                        <a:t>3</a:t>
                      </a:r>
                      <a:r>
                        <a:rPr lang="fa-IR" sz="1300" b="0" dirty="0" smtClean="0">
                          <a:cs typeface="B Nazanin" pitchFamily="2" charset="-78"/>
                        </a:rPr>
                        <a:t>-28-1)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عملکردهای فضای سبز</a:t>
                      </a: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/>
                        </a:rPr>
                        <a:t>3-28-2) رنگ گیاه و تأثیر آن بر محیط</a:t>
                      </a:r>
                    </a:p>
                    <a:p>
                      <a:pPr algn="r" rtl="1"/>
                      <a:endParaRPr lang="fa-IR" sz="1300" b="0" dirty="0" smtClean="0">
                        <a:cs typeface="B Nazanin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0" dirty="0" smtClean="0">
                          <a:cs typeface="B Nazanin"/>
                        </a:rPr>
                        <a:t>3-28-3 </a:t>
                      </a:r>
                      <a:r>
                        <a:rPr lang="ar-SA" sz="1300" b="0" dirty="0" smtClean="0">
                          <a:cs typeface="B Nazanin"/>
                        </a:rPr>
                        <a:t>نقش بصری آب</a:t>
                      </a:r>
                      <a:endParaRPr lang="en-US" sz="1300" b="0" dirty="0" smtClean="0">
                        <a:cs typeface="B Nazanin"/>
                      </a:endParaRPr>
                    </a:p>
                    <a:p>
                      <a:pPr algn="r" rtl="1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3-28-4)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استفاد از</a:t>
                      </a:r>
                      <a:r>
                        <a:rPr lang="en-US" sz="1300" b="0" dirty="0" smtClean="0">
                          <a:cs typeface="B Nazanin" pitchFamily="2" charset="-78"/>
                        </a:rPr>
                        <a:t>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ابزارهای  تسهیلات رفاهی برای خریداران</a:t>
                      </a:r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95478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300" b="1" dirty="0" smtClean="0">
                          <a:cs typeface="B Nazanin" pitchFamily="2" charset="-78"/>
                        </a:rPr>
                        <a:t>فصل چهارم : ضوابط و استانداردها</a:t>
                      </a:r>
                      <a:endParaRPr lang="en-US" sz="1300" b="1" dirty="0" smtClean="0">
                        <a:cs typeface="B Nazanin" pitchFamily="2" charset="-78"/>
                      </a:endParaRPr>
                    </a:p>
                    <a:p>
                      <a:pPr algn="r" rtl="1"/>
                      <a:endParaRPr lang="fa-IR" sz="1300" b="0" dirty="0" smtClean="0">
                        <a:cs typeface="B Nazanin" pitchFamily="2" charset="-78"/>
                      </a:endParaRPr>
                    </a:p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3-28-5)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طراح</a:t>
                      </a:r>
                      <a:r>
                        <a:rPr lang="fa-IR" sz="1300" b="0" dirty="0" smtClean="0">
                          <a:cs typeface="B Nazanin" pitchFamily="2" charset="-78"/>
                        </a:rPr>
                        <a:t>ی </a:t>
                      </a:r>
                      <a:r>
                        <a:rPr lang="ar-SA" sz="1300" b="0" dirty="0" smtClean="0">
                          <a:cs typeface="B Nazanin" pitchFamily="2" charset="-78"/>
                        </a:rPr>
                        <a:t>و اجرای دکوراسیون  داخلی و ساختمان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4-1) بخش اول: ضوابط و استانداردهای مراکز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4-1-1) معیارهای مکان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یابی مراکز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4-1-2) مشخصات عمومی مراکز تجاری محله ای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4-1-3) مشخصات عمومی مراکز تجاری ناحیه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4-1-4) مشخصات عمومی مراکز تجاری منطقه ای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4-2) بخش دوم : اندازه ها وفضاهای مورد نیاز انسان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4-3) بخش سوم : ضوابط جزء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فضاهای مجموعه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5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85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4-3-1) فضاهای تجاری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85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4-3-1-1) مغازه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4-3-1-2)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4-3-2) عناصر خدماتی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تفریحی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4-3-2-1) نوشیدنی فروشی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4-3-2-2) غذاخوری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4-3-3) عناصر اداری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4-3-3-1) اتاق های اداری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4-3-4) عناصر خدماتی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4-3-4-1) نمازخانه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4-3-4-2) پارکینگ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4-3-4-3) انبارها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4-3-4-4) بارانداز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4-3-4-5) سرویس بهداشتی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4-3-5) سیرکولاسیون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4-3-5-1) پله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4-3-5-2) پله برقی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98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4-3-5-3) آسانسور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4-3-5-4) ورودی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4-3-5-5) سطح شیبدار ( رمپ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98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4-3-5-6) فضاهای ارتباطی افقی (راهرو)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45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4-4) بخش چهارم : ضوابط ویژه معلواین یا گروه های خاص 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4-4-1) سرویس بهداشتی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4-4-2) آسانسور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4-4-3) فضاهای ارتباطی افقی ( راهرو )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4-4-4) غذاخوری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4-5) بخش پنجم : سیتم های ایمنی در مجتمع تجاری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4-5-1) کارت های هوشمند بیسیم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4-5-2) سیستم اعلام حریق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4-5-3) </a:t>
                      </a:r>
                      <a:r>
                        <a:rPr lang="fa-IR" sz="1300" dirty="0" smtClean="0">
                          <a:cs typeface="B Nazanin" pitchFamily="2" charset="-78"/>
                        </a:rPr>
                        <a:t>سیستم نظارت تصویری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4-5-4) سیستم گشت و نگهبانی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104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4-5-5) سیستم کنترل </a:t>
                      </a:r>
                      <a:r>
                        <a:rPr lang="en-US" sz="1300" dirty="0" smtClean="0">
                          <a:cs typeface="B Nazanin" pitchFamily="2" charset="-78"/>
                        </a:rPr>
                        <a:t>Hvac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105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5) فصل پنجم : بررسی</a:t>
                      </a:r>
                      <a:r>
                        <a:rPr lang="fa-IR" sz="1500" b="1" baseline="0" dirty="0" smtClean="0">
                          <a:cs typeface="B Nazanin" pitchFamily="2" charset="-78"/>
                        </a:rPr>
                        <a:t> نمونه های موجود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5-1) بخش اول : نمونه های داخلی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111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5-1-1) مجتمع تجاری الماس شرق مشهد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5-1-2) مرکز خرید تیراژه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5-2) بخش دوم :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نمونه های خارجی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119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5-2-1) مرکز خرید ابردین ، ریچموند کانادا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122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5-2-2) مرکز خرید مثلث انگلستان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124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5-3) نتیجه گیری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23485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125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6) فصل ششم : برنامه فیزیکی و تدوین اصول و ضوابط طراحی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b="0" dirty="0" smtClean="0">
                          <a:cs typeface="B Nazanin" pitchFamily="2" charset="-78"/>
                        </a:rPr>
                        <a:t>126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="0" dirty="0" smtClean="0">
                          <a:cs typeface="B Nazanin" pitchFamily="2" charset="-78"/>
                        </a:rPr>
                        <a:t>6-1) بخش اول : ظرفیت مجموعه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6-2) بخش دوم : معرفی ریز فضاها با ارائه ابعاد و اندازه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840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6-2-1) مغازه ها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6-2-1-1) بوتیک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6-2-1-2) کفش فروشی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6-2-1-3) لوازم خانگی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6-2-2) سوپرمارکت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6-2-3) بخش اداری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6-2-4)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سرویس بهداشتی 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6-2-5)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انبار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6-2-6) بارانداز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129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6-2-7) تأسیسات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129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6-2-8) پارکینگ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6-2-9) نمازخانه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130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6-2-10) فست فود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6-2-11) کافی شاپ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6-2-12) نگهداری کودکان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6-2-13) بازی های کامپیوتری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132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6-2-14)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راه پله و آسانسور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132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6-2-15) وید مرکزی و پله های برقی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133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6-3) بخش سوم : جدول برنامه ریزی فیزیکی فضاهای طرح مورد نظر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6-4) بخش چهارم : دیاگرام ارتباطی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6-5) بخش پنجم: بررسی سازه پروژه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382020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6-5-1) انتخاب نوع اسکلت سازه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192" y="1336449"/>
          <a:ext cx="5433519" cy="7204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966"/>
                <a:gridCol w="4488553"/>
              </a:tblGrid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136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6-5-2) سیستم های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اسکلت تمام فلزی</a:t>
                      </a:r>
                      <a:endParaRPr lang="en-US" sz="1300" b="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6-5-2-1) مزایای استفاده از سیستم فلزی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6-5-2-2) معایب سیستم فلزی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6-5-3) سیستم بتنی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 anchor="ctr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 6-5-3-1) مزایای استفاده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از سیستم بتنی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 6-5-3-2) معایب سازه بتنی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6-5-4) سیستم سازه پیشنهادی در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طرح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6-6) بخش پنجم : تأسیسات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138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baseline="0" dirty="0" smtClean="0">
                          <a:cs typeface="B Nazanin" pitchFamily="2" charset="-78"/>
                        </a:rPr>
                        <a:t>  6-6-1) تأسیسات الکتریکی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107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6-6-2) تأسیسات مکانیکی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141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 6-6-3) انتخاب سیستم ایمنی طرح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143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7) فصل هفتم : تحلیل و بررسی سایت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144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7-1) معرفی</a:t>
                      </a:r>
                      <a:r>
                        <a:rPr lang="fa-IR" sz="1300" baseline="0" dirty="0" smtClean="0">
                          <a:cs typeface="B Nazanin" pitchFamily="2" charset="-78"/>
                        </a:rPr>
                        <a:t> سایت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 rtl="1"/>
                      <a:r>
                        <a:rPr lang="fa-IR" sz="1300" dirty="0" smtClean="0">
                          <a:cs typeface="B Nazanin" pitchFamily="2" charset="-78"/>
                        </a:rPr>
                        <a:t>145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7-2) خیابان های منتهی به سایت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145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7-3) ابعاد و اندازه های زمین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146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7-4) دید و منظر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300" dirty="0" smtClean="0">
                          <a:cs typeface="B Nazanin" pitchFamily="2" charset="-78"/>
                        </a:rPr>
                        <a:t>146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300" dirty="0" smtClean="0">
                          <a:cs typeface="B Nazanin" pitchFamily="2" charset="-78"/>
                        </a:rPr>
                        <a:t> 7-5) همسایگی ها و کاربری های همجوار سایت</a:t>
                      </a:r>
                      <a:endParaRPr lang="en-US" sz="1300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  <a:tr h="400258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Nazanin" pitchFamily="2" charset="-78"/>
                        </a:rPr>
                        <a:t>147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500" b="1" dirty="0" smtClean="0">
                          <a:cs typeface="B Nazanin" pitchFamily="2" charset="-78"/>
                        </a:rPr>
                        <a:t>8) فصل هشتم : روند طراحی و ارائه</a:t>
                      </a:r>
                      <a:r>
                        <a:rPr lang="fa-IR" sz="1500" b="1" baseline="0" dirty="0" smtClean="0">
                          <a:cs typeface="B Nazanin" pitchFamily="2" charset="-78"/>
                        </a:rPr>
                        <a:t> ی نقشه ها</a:t>
                      </a:r>
                      <a:endParaRPr lang="en-US" sz="1500" b="1" dirty="0">
                        <a:cs typeface="B Nazanin" pitchFamily="2" charset="-78"/>
                      </a:endParaRPr>
                    </a:p>
                  </a:txBody>
                  <a:tcPr marL="100796" marR="100796" marT="49347" marB="4934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3079</Words>
  <Application>Microsoft Office PowerPoint</Application>
  <PresentationFormat>Custom</PresentationFormat>
  <Paragraphs>880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Farvahar</cp:lastModifiedBy>
  <cp:revision>1059</cp:revision>
  <dcterms:created xsi:type="dcterms:W3CDTF">2011-10-31T10:10:05Z</dcterms:created>
  <dcterms:modified xsi:type="dcterms:W3CDTF">2021-05-21T14:24:53Z</dcterms:modified>
</cp:coreProperties>
</file>